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7" r:id="rId5"/>
  </p:sldMasterIdLst>
  <p:notesMasterIdLst>
    <p:notesMasterId r:id="rId19"/>
  </p:notesMasterIdLst>
  <p:sldIdLst>
    <p:sldId id="2100" r:id="rId6"/>
    <p:sldId id="2081" r:id="rId7"/>
    <p:sldId id="2110" r:id="rId8"/>
    <p:sldId id="2113" r:id="rId9"/>
    <p:sldId id="2099" r:id="rId10"/>
    <p:sldId id="2107" r:id="rId11"/>
    <p:sldId id="2098" r:id="rId12"/>
    <p:sldId id="2114" r:id="rId13"/>
    <p:sldId id="2111" r:id="rId14"/>
    <p:sldId id="2108" r:id="rId15"/>
    <p:sldId id="2104" r:id="rId16"/>
    <p:sldId id="2112" r:id="rId17"/>
    <p:sldId id="2106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F9B756-E43E-45F6-BA9D-1CA196724103}" v="213" dt="2026-04-15T12:02:49.126"/>
    <p1510:client id="{E12BAC41-8D58-478F-B4CB-ED963627123B}" v="46" dt="2026-04-15T12:35:29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orebrokommun-my.sharepoint.com/personal/kristian_dyrvik_orebro_se/Documents/&#197;RSHJUL_&#214;V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0496614287728352"/>
          <c:y val="4.6785081532143356E-2"/>
          <c:w val="0.83848731056516479"/>
          <c:h val="0.9532148436989637"/>
        </c:manualLayout>
      </c:layout>
      <c:doughnutChart>
        <c:varyColors val="1"/>
        <c:ser>
          <c:idx val="0"/>
          <c:order val="0"/>
          <c:explosion val="27"/>
          <c:dPt>
            <c:idx val="0"/>
            <c:bubble3D val="0"/>
            <c:spPr>
              <a:solidFill>
                <a:srgbClr val="152D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E1E-48A3-A953-4CE3AB06C33B}"/>
              </c:ext>
            </c:extLst>
          </c:dPt>
          <c:dPt>
            <c:idx val="1"/>
            <c:bubble3D val="0"/>
            <c:spPr>
              <a:solidFill>
                <a:srgbClr val="376BA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E1E-48A3-A953-4CE3AB06C33B}"/>
              </c:ext>
            </c:extLst>
          </c:dPt>
          <c:dPt>
            <c:idx val="2"/>
            <c:bubble3D val="0"/>
            <c:spPr>
              <a:solidFill>
                <a:srgbClr val="619ED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E1E-48A3-A953-4CE3AB06C33B}"/>
              </c:ext>
            </c:extLst>
          </c:dPt>
          <c:dPt>
            <c:idx val="3"/>
            <c:bubble3D val="0"/>
            <c:spPr>
              <a:solidFill>
                <a:srgbClr val="E6A8B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E1E-48A3-A953-4CE3AB06C33B}"/>
              </c:ext>
            </c:extLst>
          </c:dPt>
          <c:dPt>
            <c:idx val="4"/>
            <c:bubble3D val="0"/>
            <c:spPr>
              <a:solidFill>
                <a:srgbClr val="BD3A5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E1E-48A3-A953-4CE3AB06C33B}"/>
              </c:ext>
            </c:extLst>
          </c:dPt>
          <c:dPt>
            <c:idx val="5"/>
            <c:bubble3D val="0"/>
            <c:spPr>
              <a:solidFill>
                <a:srgbClr val="87264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E1E-48A3-A953-4CE3AB06C33B}"/>
              </c:ext>
            </c:extLst>
          </c:dPt>
          <c:dPt>
            <c:idx val="6"/>
            <c:bubble3D val="0"/>
            <c:spPr>
              <a:solidFill>
                <a:srgbClr val="E7672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E1E-48A3-A953-4CE3AB06C33B}"/>
              </c:ext>
            </c:extLst>
          </c:dPt>
          <c:dPt>
            <c:idx val="7"/>
            <c:bubble3D val="0"/>
            <c:spPr>
              <a:solidFill>
                <a:srgbClr val="F6BF4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E1E-48A3-A953-4CE3AB06C33B}"/>
              </c:ext>
            </c:extLst>
          </c:dPt>
          <c:dPt>
            <c:idx val="8"/>
            <c:bubble3D val="0"/>
            <c:spPr>
              <a:solidFill>
                <a:srgbClr val="FFEF7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E1E-48A3-A953-4CE3AB06C33B}"/>
              </c:ext>
            </c:extLst>
          </c:dPt>
          <c:dPt>
            <c:idx val="9"/>
            <c:bubble3D val="0"/>
            <c:spPr>
              <a:solidFill>
                <a:srgbClr val="98CC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E1E-48A3-A953-4CE3AB06C33B}"/>
              </c:ext>
            </c:extLst>
          </c:dPt>
          <c:dPt>
            <c:idx val="10"/>
            <c:bubble3D val="0"/>
            <c:spPr>
              <a:solidFill>
                <a:srgbClr val="31826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FE1E-48A3-A953-4CE3AB06C33B}"/>
              </c:ext>
            </c:extLst>
          </c:dPt>
          <c:dPt>
            <c:idx val="11"/>
            <c:bubble3D val="0"/>
            <c:spPr>
              <a:solidFill>
                <a:srgbClr val="005F5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FE1E-48A3-A953-4CE3AB06C33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2EADCEEB-705D-4528-AEF8-3A829FF516EC}" type="CATEGORYNAME">
                      <a:rPr lang="en-US">
                        <a:latin typeface="Century Gothic" panose="020B0502020202020204" pitchFamily="34" charset="0"/>
                        <a:cs typeface="Segoe UI" panose="020B0502040204020203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E1E-48A3-A953-4CE3AB06C33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9721F6A-6198-47D3-8F4B-263FF2068338}" type="CATEGORYNAME">
                      <a:rPr lang="en-US" baseline="0">
                        <a:latin typeface="Century Gothic" panose="020B0502020202020204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E1E-48A3-A953-4CE3AB06C33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9C76E6A-64B8-42F3-A47B-D954821D9308}" type="CATEGORYNAME">
                      <a:rPr lang="en-US">
                        <a:latin typeface="Century Gothic" panose="020B0502020202020204" pitchFamily="34" charset="0"/>
                        <a:cs typeface="Segoe UI" panose="020B0502040204020203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E1E-48A3-A953-4CE3AB06C33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23686FF-8EAE-4138-AD2D-0AE1A6FB9478}" type="CATEGORYNAME">
                      <a:rPr lang="en-US">
                        <a:latin typeface="Century Gothic" panose="020B0502020202020204" pitchFamily="34" charset="0"/>
                        <a:cs typeface="Segoe UI" panose="020B0502040204020203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E1E-48A3-A953-4CE3AB06C33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D578D2F-FA7F-4B75-9E30-08E75A455326}" type="CATEGORYNAME">
                      <a:rPr lang="en-US">
                        <a:latin typeface="Century Gothic" panose="020B0502020202020204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E1E-48A3-A953-4CE3AB06C33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86F6DED-F5BE-480D-8682-0E73AA3A53EC}" type="CATEGORYNAME">
                      <a:rPr lang="en-US">
                        <a:latin typeface="Century Gothic" panose="020B0502020202020204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E1E-48A3-A953-4CE3AB06C33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A71AA1A0-C58D-41CE-AF44-74C6A15293B0}" type="CATEGORYNAME">
                      <a:rPr lang="en-US">
                        <a:latin typeface="Century Gothic" panose="020B0502020202020204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FE1E-48A3-A953-4CE3AB06C33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393F9562-A19B-46A4-9DD6-CD35CACFA195}" type="CATEGORYNAME">
                      <a:rPr lang="en-US">
                        <a:latin typeface="Century Gothic" panose="020B0502020202020204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FE1E-48A3-A953-4CE3AB06C33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F97652D3-F965-43CD-A8ED-613B45EAADD6}" type="CATEGORYNAME">
                      <a:rPr lang="en-US">
                        <a:latin typeface="Century Gothic" panose="020B0502020202020204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FE1E-48A3-A953-4CE3AB06C33B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BBC52FF4-644F-4138-A905-3786E3F00671}" type="CATEGORYNAME">
                      <a:rPr lang="en-US">
                        <a:latin typeface="Century Gothic" panose="020B0502020202020204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FE1E-48A3-A953-4CE3AB06C33B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61E35F34-1F14-468F-B148-9164CFE52928}" type="CATEGORYNAME">
                      <a:rPr lang="en-US">
                        <a:latin typeface="Century Gothic" panose="020B0502020202020204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FE1E-48A3-A953-4CE3AB06C33B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DD8C972F-ED98-41AA-8525-242AB451F267}" type="CATEGORYNAME">
                      <a:rPr lang="en-US" baseline="0">
                        <a:latin typeface="Century Gothic" panose="020B0502020202020204" pitchFamily="34" charset="0"/>
                      </a:rPr>
                      <a:pPr/>
                      <a:t>[KATEGORINAMN]</a:t>
                    </a:fld>
                    <a:endParaRPr lang="sv-SE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FE1E-48A3-A953-4CE3AB06C3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b" anchorCtr="0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Blad1!$A$1:$A$12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MAJ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OKT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Blad1!$B$1:$B$12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FE1E-48A3-A953-4CE3AB06C3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43656-2F31-4646-AB16-3DC912189FEB}" type="datetimeFigureOut">
              <a:rPr lang="sv-SE" smtClean="0"/>
              <a:t>2026-04-15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7BA1C-DC87-401B-8B5F-FC4C34190D6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151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346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Film med Lollo Hedström, Almbyskolan och Jaana Andersson, Navet om hur de förbereder och jobbar med övergången. </a:t>
            </a:r>
          </a:p>
          <a:p>
            <a:endParaRPr lang="sv-SE" dirty="0"/>
          </a:p>
          <a:p>
            <a:r>
              <a:rPr lang="sv-SE" dirty="0" err="1"/>
              <a:t>Plusbox</a:t>
            </a:r>
            <a:r>
              <a:rPr lang="sv-SE" dirty="0"/>
              <a:t> med mer detaljerad rutin </a:t>
            </a:r>
          </a:p>
          <a:p>
            <a:r>
              <a:rPr lang="sv-SE" dirty="0"/>
              <a:t>samt Formulär, blanketter och dokument att använda.  </a:t>
            </a:r>
          </a:p>
          <a:p>
            <a:r>
              <a:rPr lang="sv-SE" dirty="0"/>
              <a:t>Lista över samordnare på kommunala och fristående skolor. </a:t>
            </a:r>
            <a:r>
              <a:rPr lang="sv-SE" b="1" dirty="0"/>
              <a:t>Meddela ev. ändringar.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4378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4458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3CC7F-1F35-8376-D479-AE554361C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D19BB64-2984-CB36-05DB-D88DC398CE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FB46A53-FF3B-FC07-F460-97E151E9C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F8F74E0-AC67-1E08-78F6-90BA03330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0180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8538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54500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Sofie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8819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E39FC-3593-B80D-C980-1DC6CDB08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9DEE312-0880-6BA9-C3FA-EBF5A7976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471FCFA-1EF1-E5C0-3DD6-1A53A971C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Kristian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53C9B5A-8A2A-15F2-06E2-D78B8AFF81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3693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Sofie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9666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Sofie</a:t>
            </a:r>
          </a:p>
          <a:p>
            <a:endParaRPr lang="sv-SE" dirty="0"/>
          </a:p>
          <a:p>
            <a:r>
              <a:rPr lang="sv-SE" dirty="0"/>
              <a:t>(IST har för avsikt att utveckla funktionen under Q1 2027)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BA1C-DC87-401B-8B5F-FC4C34190D6F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22179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6" y="2155081"/>
            <a:ext cx="9601844" cy="1362075"/>
          </a:xfrm>
        </p:spPr>
        <p:txBody>
          <a:bodyPr anchor="t"/>
          <a:lstStyle>
            <a:lvl1pPr algn="l">
              <a:defRPr sz="5333" b="1" cap="none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6" y="3890340"/>
            <a:ext cx="9601844" cy="461673"/>
          </a:xfrm>
        </p:spPr>
        <p:txBody>
          <a:bodyPr anchor="b"/>
          <a:lstStyle>
            <a:lvl1pPr marL="0" indent="0">
              <a:buNone/>
              <a:defRPr sz="2667">
                <a:solidFill>
                  <a:srgbClr val="000000"/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21882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A4E9899B-A76E-EC35-3F16-AA862C6597A9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9087D67-872A-F9B4-65F4-A32AC2230B1B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33E0FF2-93D1-B910-F2CA-1BF0D5D91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4423305-6EC8-FD47-4D3F-F0C507A02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54DFB34-B07B-C87F-2C68-E8AEF05EC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8" name="textruta 9">
            <a:extLst>
              <a:ext uri="{FF2B5EF4-FFF2-40B4-BE49-F238E27FC236}">
                <a16:creationId xmlns:a16="http://schemas.microsoft.com/office/drawing/2014/main" id="{FEF06B26-BB2B-8817-331B-F07A769F8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9192" y="93500"/>
            <a:ext cx="10538721" cy="68567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986368" y="1375835"/>
            <a:ext cx="9374717" cy="3953933"/>
          </a:xfrm>
        </p:spPr>
        <p:txBody>
          <a:bodyPr/>
          <a:lstStyle>
            <a:lvl1pPr marL="0" indent="0">
              <a:buNone/>
              <a:defRPr/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058876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27F55F6-7DBD-8B43-A355-A9861B9A1363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7D4AD24-DD5C-20A9-F55B-9A1988E5433A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C37E5076-5EF9-F107-33C6-9D6E34D00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5">
            <a:extLst>
              <a:ext uri="{FF2B5EF4-FFF2-40B4-BE49-F238E27FC236}">
                <a16:creationId xmlns:a16="http://schemas.microsoft.com/office/drawing/2014/main" id="{9EDE5BF5-7E19-0292-F66E-B545B1D15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04FB2412-E389-FD31-6D5A-D8D3E8E75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9" name="textruta 9">
            <a:extLst>
              <a:ext uri="{FF2B5EF4-FFF2-40B4-BE49-F238E27FC236}">
                <a16:creationId xmlns:a16="http://schemas.microsoft.com/office/drawing/2014/main" id="{24CCFAFF-8F32-417D-FB5E-864041707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97282" y="945393"/>
            <a:ext cx="5309404" cy="2483608"/>
          </a:xfrm>
        </p:spPr>
        <p:txBody>
          <a:bodyPr anchor="b">
            <a:normAutofit/>
          </a:bodyPr>
          <a:lstStyle>
            <a:lvl1pPr>
              <a:defRPr sz="3733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97282" y="3886200"/>
            <a:ext cx="5309404" cy="1495272"/>
          </a:xfrm>
        </p:spPr>
        <p:txBody>
          <a:bodyPr>
            <a:normAutofit/>
          </a:bodyPr>
          <a:lstStyle>
            <a:lvl1pPr marL="0" indent="0" algn="l">
              <a:buNone/>
              <a:defRPr sz="2133" b="0">
                <a:solidFill>
                  <a:schemeClr val="tx1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0"/>
          </p:nvPr>
        </p:nvSpPr>
        <p:spPr>
          <a:xfrm>
            <a:off x="6822019" y="488282"/>
            <a:ext cx="4195893" cy="5412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47119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98C8488F-A64D-C4B2-4BBF-FC9B2F12A987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763576B-2295-3A4F-D9FD-0B4FA76C57C7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B6E97DED-56C2-9FC0-8B96-1FFD95340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5">
            <a:extLst>
              <a:ext uri="{FF2B5EF4-FFF2-40B4-BE49-F238E27FC236}">
                <a16:creationId xmlns:a16="http://schemas.microsoft.com/office/drawing/2014/main" id="{30B84DFB-C4FA-2785-5D36-37CCE409C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2048E328-885E-982D-0E77-C9272EC80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9" name="textruta 9">
            <a:extLst>
              <a:ext uri="{FF2B5EF4-FFF2-40B4-BE49-F238E27FC236}">
                <a16:creationId xmlns:a16="http://schemas.microsoft.com/office/drawing/2014/main" id="{ECD8226B-A962-94F6-C7A9-03C26BEF7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9192" y="93500"/>
            <a:ext cx="10538721" cy="68567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86891" y="1360951"/>
            <a:ext cx="9536484" cy="40516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458452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543A2C4-16DB-4901-0995-26F1AC75652D}"/>
              </a:ext>
            </a:extLst>
          </p:cNvPr>
          <p:cNvSpPr/>
          <p:nvPr/>
        </p:nvSpPr>
        <p:spPr>
          <a:xfrm>
            <a:off x="955675" y="1360488"/>
            <a:ext cx="10061575" cy="4540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493649C-127B-695B-EBB5-F0A4F6BC13F3}"/>
              </a:ext>
            </a:extLst>
          </p:cNvPr>
          <p:cNvSpPr/>
          <p:nvPr/>
        </p:nvSpPr>
        <p:spPr>
          <a:xfrm>
            <a:off x="989013" y="1360488"/>
            <a:ext cx="10028237" cy="4540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CBD20BD-4AED-22D4-A570-DFA8B3DDE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73524ED4-99A9-79F2-CE39-FB78D6AA3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ruta 7">
            <a:extLst>
              <a:ext uri="{FF2B5EF4-FFF2-40B4-BE49-F238E27FC236}">
                <a16:creationId xmlns:a16="http://schemas.microsoft.com/office/drawing/2014/main" id="{023AC138-6AC7-6FA8-7F63-76FD19D91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18B3A4CC-4979-12E5-AB02-0346C0750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innehåll 9"/>
          <p:cNvSpPr>
            <a:spLocks noGrp="1"/>
          </p:cNvSpPr>
          <p:nvPr>
            <p:ph sz="quarter" idx="12"/>
          </p:nvPr>
        </p:nvSpPr>
        <p:spPr>
          <a:xfrm>
            <a:off x="6822019" y="1421476"/>
            <a:ext cx="4195893" cy="44797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/>
          <p:cNvSpPr>
            <a:spLocks noGrp="1"/>
          </p:cNvSpPr>
          <p:nvPr>
            <p:ph sz="quarter" idx="10"/>
          </p:nvPr>
        </p:nvSpPr>
        <p:spPr>
          <a:xfrm>
            <a:off x="955727" y="1360953"/>
            <a:ext cx="5327220" cy="407246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59871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2508544-83F2-56ED-D925-659C8A0CFD2D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E078CC7-9882-AE44-EEBE-C09810D2BB1E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5C3C045A-4D4D-40A1-93D9-987855087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5">
            <a:extLst>
              <a:ext uri="{FF2B5EF4-FFF2-40B4-BE49-F238E27FC236}">
                <a16:creationId xmlns:a16="http://schemas.microsoft.com/office/drawing/2014/main" id="{77E53FDB-7ECF-2718-278B-B5882036C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ruta 7">
            <a:extLst>
              <a:ext uri="{FF2B5EF4-FFF2-40B4-BE49-F238E27FC236}">
                <a16:creationId xmlns:a16="http://schemas.microsoft.com/office/drawing/2014/main" id="{81763E8B-889B-4B73-3974-342CCCAC3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7" name="textruta 9">
            <a:extLst>
              <a:ext uri="{FF2B5EF4-FFF2-40B4-BE49-F238E27FC236}">
                <a16:creationId xmlns:a16="http://schemas.microsoft.com/office/drawing/2014/main" id="{CD050915-4684-6B43-A31A-51AFC0A5F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9" name="Rubrik 1"/>
          <p:cNvSpPr>
            <a:spLocks noGrp="1"/>
          </p:cNvSpPr>
          <p:nvPr>
            <p:ph type="title"/>
          </p:nvPr>
        </p:nvSpPr>
        <p:spPr>
          <a:xfrm>
            <a:off x="479192" y="93503"/>
            <a:ext cx="10538721" cy="719999"/>
          </a:xfrm>
        </p:spPr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4" name="Platshållare för text 2"/>
          <p:cNvSpPr>
            <a:spLocks noGrp="1"/>
          </p:cNvSpPr>
          <p:nvPr>
            <p:ph type="body" idx="1"/>
          </p:nvPr>
        </p:nvSpPr>
        <p:spPr>
          <a:xfrm>
            <a:off x="697346" y="5337759"/>
            <a:ext cx="9601844" cy="469592"/>
          </a:xfrm>
        </p:spPr>
        <p:txBody>
          <a:bodyPr anchor="ctr">
            <a:normAutofit/>
          </a:bodyPr>
          <a:lstStyle>
            <a:lvl1pPr marL="0" indent="0">
              <a:buNone/>
              <a:defRPr sz="1600" b="0">
                <a:solidFill>
                  <a:srgbClr val="000000"/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478367" y="883063"/>
            <a:ext cx="10538884" cy="437374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217601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utfallande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ACBFF552-4816-9794-EF8E-AD279FAF6CA2}"/>
              </a:ext>
            </a:extLst>
          </p:cNvPr>
          <p:cNvSpPr/>
          <p:nvPr/>
        </p:nvSpPr>
        <p:spPr>
          <a:xfrm>
            <a:off x="989013" y="1214438"/>
            <a:ext cx="10028237" cy="4686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BEC570A-5A5B-DF20-B8B6-CA4A8B604D3F}"/>
              </a:ext>
            </a:extLst>
          </p:cNvPr>
          <p:cNvSpPr/>
          <p:nvPr/>
        </p:nvSpPr>
        <p:spPr>
          <a:xfrm>
            <a:off x="989013" y="1214438"/>
            <a:ext cx="10028237" cy="4686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4F68E84A-C079-31D4-7210-602EB9796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5">
            <a:extLst>
              <a:ext uri="{FF2B5EF4-FFF2-40B4-BE49-F238E27FC236}">
                <a16:creationId xmlns:a16="http://schemas.microsoft.com/office/drawing/2014/main" id="{DB3A3953-EFA3-CEC3-AEB6-00ECE537D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1FC7204C-974C-749A-8E6F-3A79435DF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9" name="textruta 9">
            <a:extLst>
              <a:ext uri="{FF2B5EF4-FFF2-40B4-BE49-F238E27FC236}">
                <a16:creationId xmlns:a16="http://schemas.microsoft.com/office/drawing/2014/main" id="{B2BF45C3-D177-CE92-265A-6C9E9DD95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988485" y="1213658"/>
            <a:ext cx="10028765" cy="46876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26601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tfallande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AB11DE9-CFAE-EA69-BF8C-67C02F3EC897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901B1D9F-02DD-C9AA-834F-9319D31FA1BD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206286F-CC90-80F4-F4DA-56AE16BD7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DC486CB-D83B-F950-E6EB-049298367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5FEF8C61-E138-B195-08B4-1E0934C6B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8" name="textruta 9">
            <a:extLst>
              <a:ext uri="{FF2B5EF4-FFF2-40B4-BE49-F238E27FC236}">
                <a16:creationId xmlns:a16="http://schemas.microsoft.com/office/drawing/2014/main" id="{9A05842A-40FA-A2ED-6CA6-FE08C92DD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4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478367" y="488281"/>
            <a:ext cx="10538884" cy="5412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917391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6" y="2155081"/>
            <a:ext cx="9601844" cy="1362075"/>
          </a:xfrm>
        </p:spPr>
        <p:txBody>
          <a:bodyPr anchor="t"/>
          <a:lstStyle>
            <a:lvl1pPr algn="l">
              <a:defRPr sz="5333" b="1" cap="none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6" y="3890340"/>
            <a:ext cx="9601844" cy="461673"/>
          </a:xfrm>
        </p:spPr>
        <p:txBody>
          <a:bodyPr anchor="b"/>
          <a:lstStyle>
            <a:lvl1pPr marL="0" indent="0">
              <a:buNone/>
              <a:defRPr sz="2667">
                <a:solidFill>
                  <a:srgbClr val="000000"/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509255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6368" y="436335"/>
            <a:ext cx="10538721" cy="68567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986368" y="1375835"/>
            <a:ext cx="9374717" cy="3953933"/>
          </a:xfrm>
        </p:spPr>
        <p:txBody>
          <a:bodyPr/>
          <a:lstStyle>
            <a:lvl1pPr marL="0" indent="0">
              <a:buNone/>
              <a:defRPr/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340376D-7E69-CDE0-1E9E-B7A3875BCFF2}"/>
              </a:ext>
            </a:extLst>
          </p:cNvPr>
          <p:cNvSpPr/>
          <p:nvPr userDrawn="1"/>
        </p:nvSpPr>
        <p:spPr>
          <a:xfrm>
            <a:off x="4010297" y="5551714"/>
            <a:ext cx="4781006" cy="483326"/>
          </a:xfrm>
          <a:prstGeom prst="rect">
            <a:avLst/>
          </a:prstGeom>
          <a:solidFill>
            <a:srgbClr val="E1E2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38482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97282" y="945393"/>
            <a:ext cx="5309404" cy="2483608"/>
          </a:xfrm>
        </p:spPr>
        <p:txBody>
          <a:bodyPr anchor="b">
            <a:normAutofit/>
          </a:bodyPr>
          <a:lstStyle>
            <a:lvl1pPr>
              <a:defRPr sz="3733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001739" y="4529332"/>
            <a:ext cx="5309404" cy="1495272"/>
          </a:xfrm>
          <a:solidFill>
            <a:srgbClr val="E1E2E2"/>
          </a:solidFill>
        </p:spPr>
        <p:txBody>
          <a:bodyPr>
            <a:normAutofit/>
          </a:bodyPr>
          <a:lstStyle>
            <a:lvl1pPr marL="0" indent="0" algn="l">
              <a:buNone/>
              <a:defRPr sz="2133" b="0">
                <a:solidFill>
                  <a:schemeClr val="tx1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0"/>
          </p:nvPr>
        </p:nvSpPr>
        <p:spPr>
          <a:xfrm>
            <a:off x="6822019" y="488282"/>
            <a:ext cx="4195893" cy="5412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7898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6368" y="436335"/>
            <a:ext cx="10538721" cy="68567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986368" y="1375835"/>
            <a:ext cx="9374717" cy="3953933"/>
          </a:xfrm>
        </p:spPr>
        <p:txBody>
          <a:bodyPr/>
          <a:lstStyle>
            <a:lvl1pPr marL="0" indent="0">
              <a:buNone/>
              <a:defRPr/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340376D-7E69-CDE0-1E9E-B7A3875BCFF2}"/>
              </a:ext>
            </a:extLst>
          </p:cNvPr>
          <p:cNvSpPr/>
          <p:nvPr userDrawn="1"/>
        </p:nvSpPr>
        <p:spPr>
          <a:xfrm>
            <a:off x="4010297" y="5551714"/>
            <a:ext cx="4781006" cy="483326"/>
          </a:xfrm>
          <a:prstGeom prst="rect">
            <a:avLst/>
          </a:prstGeom>
          <a:solidFill>
            <a:srgbClr val="E1E2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39138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6891" y="436335"/>
            <a:ext cx="10538721" cy="68567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86891" y="1360951"/>
            <a:ext cx="9536484" cy="40516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169649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55727" y="292638"/>
            <a:ext cx="10571643" cy="719667"/>
          </a:xfrm>
        </p:spPr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innehåll 9"/>
          <p:cNvSpPr>
            <a:spLocks noGrp="1"/>
          </p:cNvSpPr>
          <p:nvPr>
            <p:ph sz="quarter" idx="12"/>
          </p:nvPr>
        </p:nvSpPr>
        <p:spPr>
          <a:xfrm>
            <a:off x="6822019" y="1360953"/>
            <a:ext cx="4195893" cy="45403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/>
          <p:cNvSpPr>
            <a:spLocks noGrp="1"/>
          </p:cNvSpPr>
          <p:nvPr>
            <p:ph sz="quarter" idx="10"/>
          </p:nvPr>
        </p:nvSpPr>
        <p:spPr>
          <a:xfrm>
            <a:off x="955727" y="1360953"/>
            <a:ext cx="5327220" cy="407246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24375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/>
          <p:cNvSpPr>
            <a:spLocks noGrp="1"/>
          </p:cNvSpPr>
          <p:nvPr>
            <p:ph type="title"/>
          </p:nvPr>
        </p:nvSpPr>
        <p:spPr>
          <a:xfrm>
            <a:off x="478367" y="453502"/>
            <a:ext cx="10538721" cy="719999"/>
          </a:xfrm>
        </p:spPr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4" name="Platshållare för text 2"/>
          <p:cNvSpPr>
            <a:spLocks noGrp="1"/>
          </p:cNvSpPr>
          <p:nvPr>
            <p:ph type="body" idx="1"/>
          </p:nvPr>
        </p:nvSpPr>
        <p:spPr>
          <a:xfrm>
            <a:off x="477542" y="5697758"/>
            <a:ext cx="9820823" cy="469592"/>
          </a:xfrm>
        </p:spPr>
        <p:txBody>
          <a:bodyPr anchor="ctr">
            <a:normAutofit/>
          </a:bodyPr>
          <a:lstStyle>
            <a:lvl1pPr marL="0" indent="0">
              <a:buNone/>
              <a:defRPr sz="1600" b="0">
                <a:solidFill>
                  <a:srgbClr val="000000"/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477542" y="1243062"/>
            <a:ext cx="10538884" cy="437374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13217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utfallande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988485" y="1155469"/>
            <a:ext cx="10028765" cy="47548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999940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tfallande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478367" y="230586"/>
            <a:ext cx="10538884" cy="56714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1391405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84D1344-FE2B-CDF1-B5A6-DB4C65A6362F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75C3A32-878B-6E50-E6E9-677973886764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171F7A2A-F1EE-ECBE-34C4-2993985A3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5">
            <a:extLst>
              <a:ext uri="{FF2B5EF4-FFF2-40B4-BE49-F238E27FC236}">
                <a16:creationId xmlns:a16="http://schemas.microsoft.com/office/drawing/2014/main" id="{A5BF1191-1324-C086-F72F-1F08BE44D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82AB1C5-83B6-009E-B176-79248E98E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9" name="textruta 9">
            <a:extLst>
              <a:ext uri="{FF2B5EF4-FFF2-40B4-BE49-F238E27FC236}">
                <a16:creationId xmlns:a16="http://schemas.microsoft.com/office/drawing/2014/main" id="{ED541D7B-6F4A-693D-3316-97D9B6703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6" y="1963888"/>
            <a:ext cx="9601844" cy="1362075"/>
          </a:xfrm>
        </p:spPr>
        <p:txBody>
          <a:bodyPr anchor="t"/>
          <a:lstStyle>
            <a:lvl1pPr algn="l">
              <a:defRPr sz="5333" b="1" cap="none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6" y="3659504"/>
            <a:ext cx="9601844" cy="461673"/>
          </a:xfrm>
        </p:spPr>
        <p:txBody>
          <a:bodyPr anchor="b"/>
          <a:lstStyle>
            <a:lvl1pPr marL="0" indent="0">
              <a:buNone/>
              <a:defRPr sz="2667">
                <a:solidFill>
                  <a:srgbClr val="000000"/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532330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A4E9899B-A76E-EC35-3F16-AA862C6597A9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9087D67-872A-F9B4-65F4-A32AC2230B1B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33E0FF2-93D1-B910-F2CA-1BF0D5D91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4423305-6EC8-FD47-4D3F-F0C507A02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54DFB34-B07B-C87F-2C68-E8AEF05EC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8" name="textruta 9">
            <a:extLst>
              <a:ext uri="{FF2B5EF4-FFF2-40B4-BE49-F238E27FC236}">
                <a16:creationId xmlns:a16="http://schemas.microsoft.com/office/drawing/2014/main" id="{FEF06B26-BB2B-8817-331B-F07A769F8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9192" y="93500"/>
            <a:ext cx="10538721" cy="68567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0"/>
          </p:nvPr>
        </p:nvSpPr>
        <p:spPr>
          <a:xfrm>
            <a:off x="986368" y="1375835"/>
            <a:ext cx="9374717" cy="3953933"/>
          </a:xfrm>
        </p:spPr>
        <p:txBody>
          <a:bodyPr/>
          <a:lstStyle>
            <a:lvl1pPr marL="0" indent="0">
              <a:buNone/>
              <a:defRPr/>
            </a:lvl1pPr>
            <a:lvl2pPr marL="609570" indent="0">
              <a:buNone/>
              <a:defRPr/>
            </a:lvl2pPr>
            <a:lvl3pPr marL="1219140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977181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27F55F6-7DBD-8B43-A355-A9861B9A1363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7D4AD24-DD5C-20A9-F55B-9A1988E5433A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C37E5076-5EF9-F107-33C6-9D6E34D00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5">
            <a:extLst>
              <a:ext uri="{FF2B5EF4-FFF2-40B4-BE49-F238E27FC236}">
                <a16:creationId xmlns:a16="http://schemas.microsoft.com/office/drawing/2014/main" id="{9EDE5BF5-7E19-0292-F66E-B545B1D15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04FB2412-E389-FD31-6D5A-D8D3E8E75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9" name="textruta 9">
            <a:extLst>
              <a:ext uri="{FF2B5EF4-FFF2-40B4-BE49-F238E27FC236}">
                <a16:creationId xmlns:a16="http://schemas.microsoft.com/office/drawing/2014/main" id="{24CCFAFF-8F32-417D-FB5E-864041707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97282" y="945393"/>
            <a:ext cx="5309404" cy="2483608"/>
          </a:xfrm>
        </p:spPr>
        <p:txBody>
          <a:bodyPr anchor="b">
            <a:normAutofit/>
          </a:bodyPr>
          <a:lstStyle>
            <a:lvl1pPr>
              <a:defRPr sz="3733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97282" y="3886200"/>
            <a:ext cx="5309404" cy="1495272"/>
          </a:xfrm>
        </p:spPr>
        <p:txBody>
          <a:bodyPr>
            <a:normAutofit/>
          </a:bodyPr>
          <a:lstStyle>
            <a:lvl1pPr marL="0" indent="0" algn="l">
              <a:buNone/>
              <a:defRPr sz="2133" b="0">
                <a:solidFill>
                  <a:schemeClr val="tx1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0"/>
          </p:nvPr>
        </p:nvSpPr>
        <p:spPr>
          <a:xfrm>
            <a:off x="6822019" y="488282"/>
            <a:ext cx="4195893" cy="5412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48059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98C8488F-A64D-C4B2-4BBF-FC9B2F12A987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763576B-2295-3A4F-D9FD-0B4FA76C57C7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B6E97DED-56C2-9FC0-8B96-1FFD95340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5">
            <a:extLst>
              <a:ext uri="{FF2B5EF4-FFF2-40B4-BE49-F238E27FC236}">
                <a16:creationId xmlns:a16="http://schemas.microsoft.com/office/drawing/2014/main" id="{30B84DFB-C4FA-2785-5D36-37CCE409C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2048E328-885E-982D-0E77-C9272EC80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9" name="textruta 9">
            <a:extLst>
              <a:ext uri="{FF2B5EF4-FFF2-40B4-BE49-F238E27FC236}">
                <a16:creationId xmlns:a16="http://schemas.microsoft.com/office/drawing/2014/main" id="{ECD8226B-A962-94F6-C7A9-03C26BEF7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9192" y="93500"/>
            <a:ext cx="10538721" cy="68567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86891" y="1360951"/>
            <a:ext cx="9536484" cy="40516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123957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543A2C4-16DB-4901-0995-26F1AC75652D}"/>
              </a:ext>
            </a:extLst>
          </p:cNvPr>
          <p:cNvSpPr/>
          <p:nvPr/>
        </p:nvSpPr>
        <p:spPr>
          <a:xfrm>
            <a:off x="955675" y="1360488"/>
            <a:ext cx="10061575" cy="4540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493649C-127B-695B-EBB5-F0A4F6BC13F3}"/>
              </a:ext>
            </a:extLst>
          </p:cNvPr>
          <p:cNvSpPr/>
          <p:nvPr/>
        </p:nvSpPr>
        <p:spPr>
          <a:xfrm>
            <a:off x="989013" y="1360488"/>
            <a:ext cx="10028237" cy="4540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CBD20BD-4AED-22D4-A570-DFA8B3DDE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73524ED4-99A9-79F2-CE39-FB78D6AA3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ruta 7">
            <a:extLst>
              <a:ext uri="{FF2B5EF4-FFF2-40B4-BE49-F238E27FC236}">
                <a16:creationId xmlns:a16="http://schemas.microsoft.com/office/drawing/2014/main" id="{023AC138-6AC7-6FA8-7F63-76FD19D91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18B3A4CC-4979-12E5-AB02-0346C0750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innehåll 9"/>
          <p:cNvSpPr>
            <a:spLocks noGrp="1"/>
          </p:cNvSpPr>
          <p:nvPr>
            <p:ph sz="quarter" idx="12"/>
          </p:nvPr>
        </p:nvSpPr>
        <p:spPr>
          <a:xfrm>
            <a:off x="6822019" y="1421476"/>
            <a:ext cx="4195893" cy="44797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/>
          <p:cNvSpPr>
            <a:spLocks noGrp="1"/>
          </p:cNvSpPr>
          <p:nvPr>
            <p:ph sz="quarter" idx="10"/>
          </p:nvPr>
        </p:nvSpPr>
        <p:spPr>
          <a:xfrm>
            <a:off x="955727" y="1360953"/>
            <a:ext cx="5327220" cy="407246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18769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97282" y="945393"/>
            <a:ext cx="5309404" cy="2483608"/>
          </a:xfrm>
        </p:spPr>
        <p:txBody>
          <a:bodyPr anchor="b">
            <a:normAutofit/>
          </a:bodyPr>
          <a:lstStyle>
            <a:lvl1pPr>
              <a:defRPr sz="3733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001739" y="4529332"/>
            <a:ext cx="5309404" cy="1495272"/>
          </a:xfrm>
          <a:solidFill>
            <a:srgbClr val="E1E2E2"/>
          </a:solidFill>
        </p:spPr>
        <p:txBody>
          <a:bodyPr>
            <a:normAutofit/>
          </a:bodyPr>
          <a:lstStyle>
            <a:lvl1pPr marL="0" indent="0" algn="l">
              <a:buNone/>
              <a:defRPr sz="2133" b="0">
                <a:solidFill>
                  <a:schemeClr val="tx1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10" name="Platshållare för innehåll 9"/>
          <p:cNvSpPr>
            <a:spLocks noGrp="1"/>
          </p:cNvSpPr>
          <p:nvPr>
            <p:ph sz="quarter" idx="10"/>
          </p:nvPr>
        </p:nvSpPr>
        <p:spPr>
          <a:xfrm>
            <a:off x="6822019" y="488282"/>
            <a:ext cx="4195893" cy="54125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2970446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2508544-83F2-56ED-D925-659C8A0CFD2D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E078CC7-9882-AE44-EEBE-C09810D2BB1E}"/>
              </a:ext>
            </a:extLst>
          </p:cNvPr>
          <p:cNvSpPr/>
          <p:nvPr/>
        </p:nvSpPr>
        <p:spPr>
          <a:xfrm>
            <a:off x="477838" y="882650"/>
            <a:ext cx="10539412" cy="5018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5C3C045A-4D4D-40A1-93D9-987855087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5">
            <a:extLst>
              <a:ext uri="{FF2B5EF4-FFF2-40B4-BE49-F238E27FC236}">
                <a16:creationId xmlns:a16="http://schemas.microsoft.com/office/drawing/2014/main" id="{77E53FDB-7ECF-2718-278B-B5882036C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ruta 7">
            <a:extLst>
              <a:ext uri="{FF2B5EF4-FFF2-40B4-BE49-F238E27FC236}">
                <a16:creationId xmlns:a16="http://schemas.microsoft.com/office/drawing/2014/main" id="{81763E8B-889B-4B73-3974-342CCCAC3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7" name="textruta 9">
            <a:extLst>
              <a:ext uri="{FF2B5EF4-FFF2-40B4-BE49-F238E27FC236}">
                <a16:creationId xmlns:a16="http://schemas.microsoft.com/office/drawing/2014/main" id="{CD050915-4684-6B43-A31A-51AFC0A5F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9" name="Rubrik 1"/>
          <p:cNvSpPr>
            <a:spLocks noGrp="1"/>
          </p:cNvSpPr>
          <p:nvPr>
            <p:ph type="title"/>
          </p:nvPr>
        </p:nvSpPr>
        <p:spPr>
          <a:xfrm>
            <a:off x="479192" y="93503"/>
            <a:ext cx="10538721" cy="719999"/>
          </a:xfrm>
        </p:spPr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4" name="Platshållare för text 2"/>
          <p:cNvSpPr>
            <a:spLocks noGrp="1"/>
          </p:cNvSpPr>
          <p:nvPr>
            <p:ph type="body" idx="1"/>
          </p:nvPr>
        </p:nvSpPr>
        <p:spPr>
          <a:xfrm>
            <a:off x="697346" y="5337759"/>
            <a:ext cx="9601844" cy="469592"/>
          </a:xfrm>
        </p:spPr>
        <p:txBody>
          <a:bodyPr anchor="ctr">
            <a:normAutofit/>
          </a:bodyPr>
          <a:lstStyle>
            <a:lvl1pPr marL="0" indent="0">
              <a:buNone/>
              <a:defRPr sz="1600" b="0">
                <a:solidFill>
                  <a:srgbClr val="000000"/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478367" y="883063"/>
            <a:ext cx="10538884" cy="437374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5016765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 och utfallande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ACBFF552-4816-9794-EF8E-AD279FAF6CA2}"/>
              </a:ext>
            </a:extLst>
          </p:cNvPr>
          <p:cNvSpPr/>
          <p:nvPr/>
        </p:nvSpPr>
        <p:spPr>
          <a:xfrm>
            <a:off x="989013" y="1214438"/>
            <a:ext cx="10028237" cy="4686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BEC570A-5A5B-DF20-B8B6-CA4A8B604D3F}"/>
              </a:ext>
            </a:extLst>
          </p:cNvPr>
          <p:cNvSpPr/>
          <p:nvPr/>
        </p:nvSpPr>
        <p:spPr>
          <a:xfrm>
            <a:off x="989013" y="1214438"/>
            <a:ext cx="10028237" cy="4686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4F68E84A-C079-31D4-7210-602EB9796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5">
            <a:extLst>
              <a:ext uri="{FF2B5EF4-FFF2-40B4-BE49-F238E27FC236}">
                <a16:creationId xmlns:a16="http://schemas.microsoft.com/office/drawing/2014/main" id="{DB3A3953-EFA3-CEC3-AEB6-00ECE537D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1FC7204C-974C-749A-8E6F-3A79435DF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9" name="textruta 9">
            <a:extLst>
              <a:ext uri="{FF2B5EF4-FFF2-40B4-BE49-F238E27FC236}">
                <a16:creationId xmlns:a16="http://schemas.microsoft.com/office/drawing/2014/main" id="{B2BF45C3-D177-CE92-265A-6C9E9DD95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988485" y="1213658"/>
            <a:ext cx="10028765" cy="46876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6099454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tfallande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AB11DE9-CFAE-EA69-BF8C-67C02F3EC897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901B1D9F-02DD-C9AA-834F-9319D31FA1BD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206286F-CC90-80F4-F4DA-56AE16BD7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5DC486CB-D83B-F950-E6EB-049298367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5FEF8C61-E138-B195-08B4-1E0934C6B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8" name="textruta 9">
            <a:extLst>
              <a:ext uri="{FF2B5EF4-FFF2-40B4-BE49-F238E27FC236}">
                <a16:creationId xmlns:a16="http://schemas.microsoft.com/office/drawing/2014/main" id="{9A05842A-40FA-A2ED-6CA6-FE08C92DD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4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478367" y="488281"/>
            <a:ext cx="10538884" cy="5412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537386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86891" y="436335"/>
            <a:ext cx="10538721" cy="685671"/>
          </a:xfrm>
        </p:spPr>
        <p:txBody>
          <a:bodyPr>
            <a:normAutofit/>
          </a:bodyPr>
          <a:lstStyle>
            <a:lvl1pPr>
              <a:defRPr sz="3200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86891" y="1360951"/>
            <a:ext cx="9536484" cy="40516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9644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55727" y="292638"/>
            <a:ext cx="10571643" cy="719667"/>
          </a:xfrm>
        </p:spPr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7" name="Platshållare för innehåll 9"/>
          <p:cNvSpPr>
            <a:spLocks noGrp="1"/>
          </p:cNvSpPr>
          <p:nvPr>
            <p:ph sz="quarter" idx="12"/>
          </p:nvPr>
        </p:nvSpPr>
        <p:spPr>
          <a:xfrm>
            <a:off x="6822019" y="1360953"/>
            <a:ext cx="4195893" cy="45403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/>
          <p:cNvSpPr>
            <a:spLocks noGrp="1"/>
          </p:cNvSpPr>
          <p:nvPr>
            <p:ph sz="quarter" idx="10"/>
          </p:nvPr>
        </p:nvSpPr>
        <p:spPr>
          <a:xfrm>
            <a:off x="955727" y="1360953"/>
            <a:ext cx="5327220" cy="407246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0944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/>
          <p:cNvSpPr>
            <a:spLocks noGrp="1"/>
          </p:cNvSpPr>
          <p:nvPr>
            <p:ph type="title"/>
          </p:nvPr>
        </p:nvSpPr>
        <p:spPr>
          <a:xfrm>
            <a:off x="478367" y="453502"/>
            <a:ext cx="10538721" cy="719999"/>
          </a:xfrm>
        </p:spPr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4" name="Platshållare för text 2"/>
          <p:cNvSpPr>
            <a:spLocks noGrp="1"/>
          </p:cNvSpPr>
          <p:nvPr>
            <p:ph type="body" idx="1"/>
          </p:nvPr>
        </p:nvSpPr>
        <p:spPr>
          <a:xfrm>
            <a:off x="477542" y="5697758"/>
            <a:ext cx="9820823" cy="469592"/>
          </a:xfrm>
        </p:spPr>
        <p:txBody>
          <a:bodyPr anchor="ctr">
            <a:normAutofit/>
          </a:bodyPr>
          <a:lstStyle>
            <a:lvl1pPr marL="0" indent="0">
              <a:buNone/>
              <a:defRPr sz="1600" b="0">
                <a:solidFill>
                  <a:srgbClr val="000000"/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477542" y="1243062"/>
            <a:ext cx="10538884" cy="437374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2263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utfallande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988485" y="1155469"/>
            <a:ext cx="10028765" cy="47548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41697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tfallande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4"/>
          <p:cNvSpPr>
            <a:spLocks noGrp="1"/>
          </p:cNvSpPr>
          <p:nvPr>
            <p:ph sz="quarter" idx="10"/>
          </p:nvPr>
        </p:nvSpPr>
        <p:spPr>
          <a:xfrm>
            <a:off x="478367" y="230586"/>
            <a:ext cx="10538884" cy="567145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46603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F84D1344-FE2B-CDF1-B5A6-DB4C65A6362F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75C3A32-878B-6E50-E6E9-677973886764}"/>
              </a:ext>
            </a:extLst>
          </p:cNvPr>
          <p:cNvSpPr/>
          <p:nvPr/>
        </p:nvSpPr>
        <p:spPr>
          <a:xfrm>
            <a:off x="477838" y="488950"/>
            <a:ext cx="10539412" cy="54117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171F7A2A-F1EE-ECBE-34C4-2993985A3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3675"/>
            <a:ext cx="121920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objekt 5">
            <a:extLst>
              <a:ext uri="{FF2B5EF4-FFF2-40B4-BE49-F238E27FC236}">
                <a16:creationId xmlns:a16="http://schemas.microsoft.com/office/drawing/2014/main" id="{A5BF1191-1324-C086-F72F-1F08BE44D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99150"/>
            <a:ext cx="12192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82AB1C5-83B6-009E-B176-79248E98E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38" y="6486525"/>
            <a:ext cx="941387" cy="246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b">
            <a:spAutoFit/>
          </a:bodyPr>
          <a:lstStyle>
            <a:lvl1pPr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defTabSz="609570" eaLnBrk="1" hangingPunct="1">
              <a:defRPr/>
            </a:pPr>
            <a:r>
              <a:rPr lang="sv-SE" sz="1600" b="1">
                <a:solidFill>
                  <a:schemeClr val="bg1"/>
                </a:solidFill>
              </a:rPr>
              <a:t>orebro.se</a:t>
            </a:r>
          </a:p>
        </p:txBody>
      </p:sp>
      <p:sp>
        <p:nvSpPr>
          <p:cNvPr id="9" name="textruta 9">
            <a:extLst>
              <a:ext uri="{FF2B5EF4-FFF2-40B4-BE49-F238E27FC236}">
                <a16:creationId xmlns:a16="http://schemas.microsoft.com/office/drawing/2014/main" id="{ED541D7B-6F4A-693D-3316-97D9B6703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5753100"/>
            <a:ext cx="4730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608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sv-SE" altLang="sv-SE">
                <a:solidFill>
                  <a:srgbClr val="CB9EB8"/>
                </a:solidFill>
              </a:rPr>
              <a:t>Förskole- och grundskoleförvaltningen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6" y="1963888"/>
            <a:ext cx="9601844" cy="1362075"/>
          </a:xfrm>
        </p:spPr>
        <p:txBody>
          <a:bodyPr anchor="t"/>
          <a:lstStyle>
            <a:lvl1pPr algn="l">
              <a:defRPr sz="5333" b="1" cap="none">
                <a:solidFill>
                  <a:srgbClr val="686D7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6" y="3659504"/>
            <a:ext cx="9601844" cy="461673"/>
          </a:xfrm>
        </p:spPr>
        <p:txBody>
          <a:bodyPr anchor="b"/>
          <a:lstStyle>
            <a:lvl1pPr marL="0" indent="0">
              <a:buNone/>
              <a:defRPr sz="2667">
                <a:solidFill>
                  <a:srgbClr val="000000"/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3030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6D7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>
            <a:extLst>
              <a:ext uri="{FF2B5EF4-FFF2-40B4-BE49-F238E27FC236}">
                <a16:creationId xmlns:a16="http://schemas.microsoft.com/office/drawing/2014/main" id="{078B7EE5-DF0F-15DB-965E-2BC87D4A59F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89013" y="292100"/>
            <a:ext cx="105378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7" name="Platshållare för text 2">
            <a:extLst>
              <a:ext uri="{FF2B5EF4-FFF2-40B4-BE49-F238E27FC236}">
                <a16:creationId xmlns:a16="http://schemas.microsoft.com/office/drawing/2014/main" id="{ADF46CEC-0C15-3BA9-5F6A-563FFF77B4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89013" y="1366838"/>
            <a:ext cx="9551987" cy="408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grpSp>
        <p:nvGrpSpPr>
          <p:cNvPr id="1028" name="Grupp 6">
            <a:extLst>
              <a:ext uri="{FF2B5EF4-FFF2-40B4-BE49-F238E27FC236}">
                <a16:creationId xmlns:a16="http://schemas.microsoft.com/office/drawing/2014/main" id="{915561DB-C55B-787B-D84A-1C94A2881394}"/>
              </a:ext>
            </a:extLst>
          </p:cNvPr>
          <p:cNvGrpSpPr>
            <a:grpSpLocks/>
          </p:cNvGrpSpPr>
          <p:nvPr/>
        </p:nvGrpSpPr>
        <p:grpSpPr bwMode="auto">
          <a:xfrm>
            <a:off x="0" y="5273675"/>
            <a:ext cx="12192000" cy="1584325"/>
            <a:chOff x="0" y="5273285"/>
            <a:chExt cx="12192000" cy="1584715"/>
          </a:xfrm>
        </p:grpSpPr>
        <p:pic>
          <p:nvPicPr>
            <p:cNvPr id="1029" name="Bildobjekt 5">
              <a:extLst>
                <a:ext uri="{FF2B5EF4-FFF2-40B4-BE49-F238E27FC236}">
                  <a16:creationId xmlns:a16="http://schemas.microsoft.com/office/drawing/2014/main" id="{BECA1315-51C7-B414-E3AD-14C8EDC8C7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285"/>
              <a:ext cx="12192000" cy="11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Bildobjekt 5">
              <a:extLst>
                <a:ext uri="{FF2B5EF4-FFF2-40B4-BE49-F238E27FC236}">
                  <a16:creationId xmlns:a16="http://schemas.microsoft.com/office/drawing/2014/main" id="{96766AF3-796F-4988-5B53-CF9C3D0DD3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898896"/>
              <a:ext cx="12192000" cy="959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ruta 7">
              <a:extLst>
                <a:ext uri="{FF2B5EF4-FFF2-40B4-BE49-F238E27FC236}">
                  <a16:creationId xmlns:a16="http://schemas.microsoft.com/office/drawing/2014/main" id="{229425F9-39C3-D5A0-BC5D-10431EFED2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838" y="6486434"/>
              <a:ext cx="941387" cy="2461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9pPr>
            </a:lstStyle>
            <a:p>
              <a:pPr defTabSz="609570" eaLnBrk="1" hangingPunct="1">
                <a:defRPr/>
              </a:pPr>
              <a:r>
                <a:rPr lang="sv-SE" sz="1600" b="1">
                  <a:solidFill>
                    <a:schemeClr val="bg1"/>
                  </a:solidFill>
                </a:rPr>
                <a:t>orebro.se</a:t>
              </a:r>
            </a:p>
          </p:txBody>
        </p:sp>
        <p:sp>
          <p:nvSpPr>
            <p:cNvPr id="1032" name="textruta 3">
              <a:extLst>
                <a:ext uri="{FF2B5EF4-FFF2-40B4-BE49-F238E27FC236}">
                  <a16:creationId xmlns:a16="http://schemas.microsoft.com/office/drawing/2014/main" id="{3E4095B2-1D1E-F411-F12B-CFAB6322C0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6611" y="5752409"/>
              <a:ext cx="472994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608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608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608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608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sv-SE" altLang="sv-SE">
                  <a:solidFill>
                    <a:srgbClr val="CB9EB8"/>
                  </a:solidFill>
                </a:rPr>
                <a:t>Förskole- och grundskoleförvaltningen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198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608013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686D70"/>
          </a:solidFill>
          <a:latin typeface="+mj-lt"/>
          <a:ea typeface="ＭＳ Ｐゴシック" charset="0"/>
          <a:cs typeface="ＭＳ Ｐゴシック" charset="0"/>
        </a:defRPr>
      </a:lvl1pPr>
      <a:lvl2pPr algn="l" defTabSz="6080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86D70"/>
          </a:solidFill>
          <a:latin typeface="Century Gothic" charset="0"/>
          <a:ea typeface="ＭＳ Ｐゴシック" charset="0"/>
          <a:cs typeface="ＭＳ Ｐゴシック" charset="0"/>
        </a:defRPr>
      </a:lvl2pPr>
      <a:lvl3pPr algn="l" defTabSz="6080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86D70"/>
          </a:solidFill>
          <a:latin typeface="Century Gothic" charset="0"/>
          <a:ea typeface="ＭＳ Ｐゴシック" charset="0"/>
          <a:cs typeface="ＭＳ Ｐゴシック" charset="0"/>
        </a:defRPr>
      </a:lvl3pPr>
      <a:lvl4pPr algn="l" defTabSz="6080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86D70"/>
          </a:solidFill>
          <a:latin typeface="Century Gothic" charset="0"/>
          <a:ea typeface="ＭＳ Ｐゴシック" charset="0"/>
          <a:cs typeface="ＭＳ Ｐゴシック" charset="0"/>
        </a:defRPr>
      </a:lvl4pPr>
      <a:lvl5pPr algn="l" defTabSz="6080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86D70"/>
          </a:solidFill>
          <a:latin typeface="Century Gothic" charset="0"/>
          <a:ea typeface="ＭＳ Ｐゴシック" charset="0"/>
          <a:cs typeface="ＭＳ Ｐゴシック" charset="0"/>
        </a:defRPr>
      </a:lvl5pPr>
      <a:lvl6pPr marL="609570" algn="l" defTabSz="60957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6pPr>
      <a:lvl7pPr marL="1219140" algn="l" defTabSz="60957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828709" algn="l" defTabSz="60957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8pPr>
      <a:lvl9pPr marL="2438278" algn="l" defTabSz="60957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455613" indent="-4556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989013" indent="-3794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522413" indent="-3032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2132013" indent="-3032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741613" indent="-3032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335263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6D7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>
            <a:extLst>
              <a:ext uri="{FF2B5EF4-FFF2-40B4-BE49-F238E27FC236}">
                <a16:creationId xmlns:a16="http://schemas.microsoft.com/office/drawing/2014/main" id="{078B7EE5-DF0F-15DB-965E-2BC87D4A59F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89013" y="292100"/>
            <a:ext cx="1053782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</a:t>
            </a:r>
          </a:p>
        </p:txBody>
      </p:sp>
      <p:sp>
        <p:nvSpPr>
          <p:cNvPr id="1027" name="Platshållare för text 2">
            <a:extLst>
              <a:ext uri="{FF2B5EF4-FFF2-40B4-BE49-F238E27FC236}">
                <a16:creationId xmlns:a16="http://schemas.microsoft.com/office/drawing/2014/main" id="{ADF46CEC-0C15-3BA9-5F6A-563FFF77B4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89013" y="1366838"/>
            <a:ext cx="9551987" cy="408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Klicka här för att ändra format på bakgrundstexten</a:t>
            </a:r>
          </a:p>
          <a:p>
            <a:pPr lvl="1"/>
            <a:r>
              <a:rPr lang="sv-SE" altLang="sv-SE"/>
              <a:t>Nivå två</a:t>
            </a:r>
          </a:p>
          <a:p>
            <a:pPr lvl="2"/>
            <a:r>
              <a:rPr lang="sv-SE" altLang="sv-SE"/>
              <a:t>Nivå tre</a:t>
            </a:r>
          </a:p>
          <a:p>
            <a:pPr lvl="3"/>
            <a:r>
              <a:rPr lang="sv-SE" altLang="sv-SE"/>
              <a:t>Nivå fyra</a:t>
            </a:r>
          </a:p>
          <a:p>
            <a:pPr lvl="4"/>
            <a:r>
              <a:rPr lang="sv-SE" altLang="sv-SE"/>
              <a:t>Nivå fem</a:t>
            </a:r>
          </a:p>
        </p:txBody>
      </p:sp>
      <p:grpSp>
        <p:nvGrpSpPr>
          <p:cNvPr id="1028" name="Grupp 6">
            <a:extLst>
              <a:ext uri="{FF2B5EF4-FFF2-40B4-BE49-F238E27FC236}">
                <a16:creationId xmlns:a16="http://schemas.microsoft.com/office/drawing/2014/main" id="{915561DB-C55B-787B-D84A-1C94A2881394}"/>
              </a:ext>
            </a:extLst>
          </p:cNvPr>
          <p:cNvGrpSpPr>
            <a:grpSpLocks/>
          </p:cNvGrpSpPr>
          <p:nvPr/>
        </p:nvGrpSpPr>
        <p:grpSpPr bwMode="auto">
          <a:xfrm>
            <a:off x="0" y="5273675"/>
            <a:ext cx="12192000" cy="1584325"/>
            <a:chOff x="0" y="5273285"/>
            <a:chExt cx="12192000" cy="1584715"/>
          </a:xfrm>
        </p:grpSpPr>
        <p:pic>
          <p:nvPicPr>
            <p:cNvPr id="1029" name="Bildobjekt 5">
              <a:extLst>
                <a:ext uri="{FF2B5EF4-FFF2-40B4-BE49-F238E27FC236}">
                  <a16:creationId xmlns:a16="http://schemas.microsoft.com/office/drawing/2014/main" id="{BECA1315-51C7-B414-E3AD-14C8EDC8C7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273285"/>
              <a:ext cx="12192000" cy="1184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Bildobjekt 5">
              <a:extLst>
                <a:ext uri="{FF2B5EF4-FFF2-40B4-BE49-F238E27FC236}">
                  <a16:creationId xmlns:a16="http://schemas.microsoft.com/office/drawing/2014/main" id="{96766AF3-796F-4988-5B53-CF9C3D0DD3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898896"/>
              <a:ext cx="12192000" cy="959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ruta 7">
              <a:extLst>
                <a:ext uri="{FF2B5EF4-FFF2-40B4-BE49-F238E27FC236}">
                  <a16:creationId xmlns:a16="http://schemas.microsoft.com/office/drawing/2014/main" id="{229425F9-39C3-D5A0-BC5D-10431EFED2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838" y="6486434"/>
              <a:ext cx="941387" cy="2461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b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charset="0"/>
                  <a:ea typeface="ＭＳ Ｐゴシック" charset="0"/>
                </a:defRPr>
              </a:lvl9pPr>
            </a:lstStyle>
            <a:p>
              <a:pPr defTabSz="609570" eaLnBrk="1" hangingPunct="1">
                <a:defRPr/>
              </a:pPr>
              <a:r>
                <a:rPr lang="sv-SE" sz="1600" b="1">
                  <a:solidFill>
                    <a:schemeClr val="bg1"/>
                  </a:solidFill>
                </a:rPr>
                <a:t>orebro.se</a:t>
              </a:r>
            </a:p>
          </p:txBody>
        </p:sp>
        <p:sp>
          <p:nvSpPr>
            <p:cNvPr id="1032" name="textruta 3">
              <a:extLst>
                <a:ext uri="{FF2B5EF4-FFF2-40B4-BE49-F238E27FC236}">
                  <a16:creationId xmlns:a16="http://schemas.microsoft.com/office/drawing/2014/main" id="{3E4095B2-1D1E-F411-F12B-CFAB6322C0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6611" y="5752409"/>
              <a:ext cx="472994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608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608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608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608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sv-SE" altLang="sv-SE">
                  <a:solidFill>
                    <a:srgbClr val="CB9EB8"/>
                  </a:solidFill>
                </a:rPr>
                <a:t>Förskole- och grundskoleförvaltningen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564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608013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rgbClr val="686D70"/>
          </a:solidFill>
          <a:latin typeface="+mj-lt"/>
          <a:ea typeface="ＭＳ Ｐゴシック" charset="0"/>
          <a:cs typeface="ＭＳ Ｐゴシック" charset="0"/>
        </a:defRPr>
      </a:lvl1pPr>
      <a:lvl2pPr algn="l" defTabSz="6080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86D70"/>
          </a:solidFill>
          <a:latin typeface="Century Gothic" charset="0"/>
          <a:ea typeface="ＭＳ Ｐゴシック" charset="0"/>
          <a:cs typeface="ＭＳ Ｐゴシック" charset="0"/>
        </a:defRPr>
      </a:lvl2pPr>
      <a:lvl3pPr algn="l" defTabSz="6080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86D70"/>
          </a:solidFill>
          <a:latin typeface="Century Gothic" charset="0"/>
          <a:ea typeface="ＭＳ Ｐゴシック" charset="0"/>
          <a:cs typeface="ＭＳ Ｐゴシック" charset="0"/>
        </a:defRPr>
      </a:lvl3pPr>
      <a:lvl4pPr algn="l" defTabSz="6080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86D70"/>
          </a:solidFill>
          <a:latin typeface="Century Gothic" charset="0"/>
          <a:ea typeface="ＭＳ Ｐゴシック" charset="0"/>
          <a:cs typeface="ＭＳ Ｐゴシック" charset="0"/>
        </a:defRPr>
      </a:lvl4pPr>
      <a:lvl5pPr algn="l" defTabSz="608013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686D70"/>
          </a:solidFill>
          <a:latin typeface="Century Gothic" charset="0"/>
          <a:ea typeface="ＭＳ Ｐゴシック" charset="0"/>
          <a:cs typeface="ＭＳ Ｐゴシック" charset="0"/>
        </a:defRPr>
      </a:lvl5pPr>
      <a:lvl6pPr marL="609570" algn="l" defTabSz="60957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6pPr>
      <a:lvl7pPr marL="1219140" algn="l" defTabSz="60957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828709" algn="l" defTabSz="60957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8pPr>
      <a:lvl9pPr marL="2438278" algn="l" defTabSz="60957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455613" indent="-4556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989013" indent="-3794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522413" indent="-3032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2132013" indent="-3032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741613" indent="-303213" algn="l" defTabSz="608013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335263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gog.orebro.s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pedagogorebro@orebro.se" TargetMode="External"/><Relationship Id="rId4" Type="http://schemas.openxmlformats.org/officeDocument/2006/relationships/hyperlink" Target="https://pedagog.orebro.se/download/18.787763c919c47a614531357/1771334021732/%C3%96verl%C3%A4mningssamordnare%20kommunala%20och%20frist%C3%A5ende%20skola.xls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ofie.norelius@orebro.se" TargetMode="External"/><Relationship Id="rId2" Type="http://schemas.openxmlformats.org/officeDocument/2006/relationships/hyperlink" Target="mailto:kristian.dyrvik@orebro.s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olverket.se/styrning-och-ansvar/regler-och-ansvar/ansvar-i-skolfragor/overlamning-vid-skolbyte#h-Dialogmedelevochvardnadshavar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6A0FA2-59A8-EFE4-264D-48DE3193C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040" y="673412"/>
            <a:ext cx="10538721" cy="1314564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accent2"/>
                </a:solidFill>
              </a:rPr>
              <a:t>Välkommen till information om </a:t>
            </a:r>
            <a:br>
              <a:rPr lang="sv-SE" dirty="0">
                <a:solidFill>
                  <a:schemeClr val="accent2"/>
                </a:solidFill>
              </a:rPr>
            </a:br>
            <a:r>
              <a:rPr lang="sv-SE" dirty="0">
                <a:solidFill>
                  <a:schemeClr val="accent2"/>
                </a:solidFill>
              </a:rPr>
              <a:t>övergång från grund- till gymnasieskola i Örebro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63C0622-2BF9-CFC7-434F-73451F0C76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2040" y="2996774"/>
            <a:ext cx="9704044" cy="1659894"/>
          </a:xfrm>
        </p:spPr>
        <p:txBody>
          <a:bodyPr/>
          <a:lstStyle/>
          <a:p>
            <a:r>
              <a:rPr lang="sv-SE" sz="2400" b="0" i="0" dirty="0">
                <a:solidFill>
                  <a:srgbClr val="262626"/>
                </a:solidFill>
                <a:effectLst/>
                <a:latin typeface="source sans pro" panose="020B0503030403020204" pitchFamily="34" charset="0"/>
              </a:rPr>
              <a:t>Syftet med </a:t>
            </a:r>
            <a:r>
              <a:rPr lang="sv-SE" sz="2400" dirty="0">
                <a:solidFill>
                  <a:srgbClr val="262626"/>
                </a:solidFill>
                <a:latin typeface="source sans pro" panose="020B0503030403020204" pitchFamily="34" charset="0"/>
              </a:rPr>
              <a:t>överlämnandet/</a:t>
            </a:r>
            <a:r>
              <a:rPr lang="sv-SE" sz="2400" b="0" i="0" dirty="0">
                <a:solidFill>
                  <a:srgbClr val="262626"/>
                </a:solidFill>
                <a:effectLst/>
                <a:latin typeface="source sans pro" panose="020B0503030403020204" pitchFamily="34" charset="0"/>
              </a:rPr>
              <a:t>dokumentationen</a:t>
            </a:r>
            <a:r>
              <a:rPr lang="sv-SE" sz="2400" dirty="0">
                <a:solidFill>
                  <a:srgbClr val="262626"/>
                </a:solidFill>
                <a:latin typeface="source sans pro" panose="020B0503030403020204" pitchFamily="34" charset="0"/>
              </a:rPr>
              <a:t> </a:t>
            </a:r>
            <a:r>
              <a:rPr lang="sv-SE" sz="2400" b="0" i="0" dirty="0">
                <a:solidFill>
                  <a:srgbClr val="262626"/>
                </a:solidFill>
                <a:effectLst/>
                <a:latin typeface="source sans pro" panose="020B0503030403020204" pitchFamily="34" charset="0"/>
              </a:rPr>
              <a:t>är att ge mottagande skola tillräcklig och relevant information för att säkerställa en</a:t>
            </a:r>
            <a:r>
              <a:rPr lang="sv-SE" sz="2400" dirty="0">
                <a:solidFill>
                  <a:srgbClr val="262626"/>
                </a:solidFill>
                <a:latin typeface="source sans pro" panose="020B0503030403020204" pitchFamily="34" charset="0"/>
              </a:rPr>
              <a:t> trygg övergång, samt</a:t>
            </a:r>
            <a:r>
              <a:rPr lang="sv-SE" sz="2400" b="0" i="0" dirty="0">
                <a:solidFill>
                  <a:srgbClr val="262626"/>
                </a:solidFill>
                <a:effectLst/>
                <a:latin typeface="source sans pro" panose="020B0503030403020204" pitchFamily="34" charset="0"/>
              </a:rPr>
              <a:t> progression i elevernas kunskapsinhämtning.</a:t>
            </a:r>
            <a:endParaRPr lang="sv-SE" sz="24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FD86A57-6257-CB71-7052-D0C4DFA5F8FD}"/>
              </a:ext>
            </a:extLst>
          </p:cNvPr>
          <p:cNvSpPr txBox="1"/>
          <p:nvPr/>
        </p:nvSpPr>
        <p:spPr>
          <a:xfrm>
            <a:off x="9212580" y="5329768"/>
            <a:ext cx="2697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2026-04-15 via Teams</a:t>
            </a:r>
          </a:p>
        </p:txBody>
      </p:sp>
    </p:spTree>
    <p:extLst>
      <p:ext uri="{BB962C8B-B14F-4D97-AF65-F5344CB8AC3E}">
        <p14:creationId xmlns:p14="http://schemas.microsoft.com/office/powerpoint/2010/main" val="2165114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17ACEE-969B-5519-15D1-2340F118B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369" y="436335"/>
            <a:ext cx="10538720" cy="685671"/>
          </a:xfrm>
        </p:spPr>
        <p:txBody>
          <a:bodyPr>
            <a:normAutofit/>
          </a:bodyPr>
          <a:lstStyle/>
          <a:p>
            <a:r>
              <a:rPr lang="sv-SE" sz="2500" dirty="0">
                <a:solidFill>
                  <a:schemeClr val="accent2"/>
                </a:solidFill>
              </a:rPr>
              <a:t>Skriftlig bedömning vid F i betyg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D7525C8-8F34-171E-42B9-A3AACD0A5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7538" y="1122006"/>
            <a:ext cx="10278695" cy="4065944"/>
          </a:xfrm>
        </p:spPr>
        <p:txBody>
          <a:bodyPr/>
          <a:lstStyle/>
          <a:p>
            <a:r>
              <a:rPr lang="sv-SE" b="1" dirty="0"/>
              <a:t>Kortsiktigt lösning (VT26)</a:t>
            </a:r>
            <a:br>
              <a:rPr lang="sv-SE" b="1" dirty="0"/>
            </a:br>
            <a:r>
              <a:rPr lang="sv-SE" dirty="0"/>
              <a:t>Rektor på IM kommer att få tillgång till IST på kommunala grundskolor under en begränsad period för att kunna ladda ner slutbetyg och skriftliga bedömningar.</a:t>
            </a:r>
          </a:p>
          <a:p>
            <a:r>
              <a:rPr lang="sv-SE" dirty="0"/>
              <a:t>Viktigt att pedagogerna i åk 9 använder Skolverkets rubriker i de skriftliga bedömningarna, för att kunna beskriva vilka kunskapsmål eleven uppnått i respektive ämne. </a:t>
            </a:r>
          </a:p>
          <a:p>
            <a:endParaRPr lang="sv-SE" b="1" dirty="0"/>
          </a:p>
          <a:p>
            <a:r>
              <a:rPr lang="sv-SE" b="1" dirty="0"/>
              <a:t>Långsiktig lösning</a:t>
            </a:r>
            <a:br>
              <a:rPr lang="sv-SE" b="1" dirty="0"/>
            </a:br>
            <a:r>
              <a:rPr lang="sv-SE" dirty="0"/>
              <a:t>En beställning är gjord till IST där vi önskar att Skolverkets mall för skriftliga bedömningar ska läggas in i IST och att en överföring ska kunna ske inom IST från grundskola till gymnasiet. (Q1 2027)</a:t>
            </a:r>
          </a:p>
          <a:p>
            <a:r>
              <a:rPr lang="sv-SE" dirty="0"/>
              <a:t>Fristående grundskolor bifogar skriftliga bedömningar i kontaktformuläret till kommunala gymnasieskolor och mejlar via säker e-post till fristående gymnasieskolor.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8937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739D42B-F574-1950-F913-16E3CBC3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hlinkClick r:id="rId3"/>
              </a:rPr>
              <a:t>Pedagog Örebro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4B68C0-3391-280E-3A5E-FD0BE7E3B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6" y="1095764"/>
            <a:ext cx="9601844" cy="461673"/>
          </a:xfrm>
        </p:spPr>
        <p:txBody>
          <a:bodyPr/>
          <a:lstStyle/>
          <a:p>
            <a:pPr algn="ctr"/>
            <a:r>
              <a:rPr lang="sv-SE" sz="2500" b="1" dirty="0">
                <a:solidFill>
                  <a:schemeClr val="accent2"/>
                </a:solidFill>
                <a:latin typeface="+mj-lt"/>
              </a:rPr>
              <a:t>Information</a:t>
            </a:r>
            <a:r>
              <a:rPr lang="sv-SE" dirty="0"/>
              <a:t> </a:t>
            </a:r>
            <a:r>
              <a:rPr lang="sv-SE" sz="2500" b="1" dirty="0">
                <a:solidFill>
                  <a:schemeClr val="accent2"/>
                </a:solidFill>
                <a:latin typeface="+mj-lt"/>
              </a:rPr>
              <a:t>och dokument på; 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E14F7634-8A48-6F53-DF77-880EB50AA45C}"/>
              </a:ext>
            </a:extLst>
          </p:cNvPr>
          <p:cNvSpPr txBox="1"/>
          <p:nvPr/>
        </p:nvSpPr>
        <p:spPr>
          <a:xfrm>
            <a:off x="2834640" y="4114800"/>
            <a:ext cx="7730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Kom ihåg att uppdatera namn i listan över </a:t>
            </a:r>
            <a:r>
              <a:rPr lang="sv-SE" dirty="0">
                <a:hlinkClick r:id="rId4"/>
              </a:rPr>
              <a:t>Övergångssamordnare</a:t>
            </a:r>
            <a:r>
              <a:rPr lang="sv-SE" dirty="0"/>
              <a:t> och meddela </a:t>
            </a:r>
            <a:r>
              <a:rPr lang="sv-SE" dirty="0">
                <a:hlinkClick r:id="rId5"/>
              </a:rPr>
              <a:t>pedagog.orebro@orebro.se</a:t>
            </a: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5867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A19E37-53A5-FB8B-815E-FECDA7FA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dirty="0">
                <a:solidFill>
                  <a:schemeClr val="accent2"/>
                </a:solidFill>
              </a:rPr>
              <a:t>Frågor?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A3B9ED7-BD82-26FF-84FD-8F151C837E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2868" y="4417181"/>
            <a:ext cx="9374717" cy="4008968"/>
          </a:xfrm>
        </p:spPr>
        <p:txBody>
          <a:bodyPr/>
          <a:lstStyle/>
          <a:p>
            <a:r>
              <a:rPr lang="sv-SE" dirty="0">
                <a:hlinkClick r:id="rId2"/>
              </a:rPr>
              <a:t>kristian.dyrvik@orebro.se</a:t>
            </a:r>
            <a:endParaRPr lang="sv-SE" dirty="0"/>
          </a:p>
          <a:p>
            <a:r>
              <a:rPr lang="sv-SE" dirty="0">
                <a:hlinkClick r:id="rId3"/>
              </a:rPr>
              <a:t>sofie.norelius@orebro.se</a:t>
            </a: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7748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7C7E0-8BD2-2B0E-35C0-8FDE34DA1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FBB690F-F9A6-5217-E39F-339E618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6" y="1810389"/>
            <a:ext cx="9601844" cy="1706767"/>
          </a:xfrm>
        </p:spPr>
        <p:txBody>
          <a:bodyPr/>
          <a:lstStyle/>
          <a:p>
            <a:pPr algn="ctr"/>
            <a:r>
              <a:rPr lang="sv-SE" sz="4800" dirty="0">
                <a:solidFill>
                  <a:schemeClr val="accent2"/>
                </a:solidFill>
              </a:rPr>
              <a:t>Tack för idag </a:t>
            </a:r>
            <a:br>
              <a:rPr lang="sv-SE" sz="4800" dirty="0">
                <a:solidFill>
                  <a:schemeClr val="accent2"/>
                </a:solidFill>
              </a:rPr>
            </a:br>
            <a:r>
              <a:rPr lang="sv-SE" sz="4800" dirty="0">
                <a:solidFill>
                  <a:schemeClr val="accent2"/>
                </a:solidFill>
              </a:rPr>
              <a:t>och lycka till!</a:t>
            </a:r>
          </a:p>
        </p:txBody>
      </p:sp>
    </p:spTree>
    <p:extLst>
      <p:ext uri="{BB962C8B-B14F-4D97-AF65-F5344CB8AC3E}">
        <p14:creationId xmlns:p14="http://schemas.microsoft.com/office/powerpoint/2010/main" val="4200417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062675-5E7B-75F0-6537-C5532F92F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7061" y="165101"/>
            <a:ext cx="6397878" cy="1619250"/>
          </a:xfrm>
        </p:spPr>
        <p:txBody>
          <a:bodyPr>
            <a:normAutofit/>
          </a:bodyPr>
          <a:lstStyle/>
          <a:p>
            <a:r>
              <a:rPr lang="sv-SE" sz="2500" dirty="0">
                <a:solidFill>
                  <a:schemeClr val="accent2"/>
                </a:solidFill>
              </a:rPr>
              <a:t>Referensgruppen för överlämning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6EE6567-16BE-60DD-3929-CD7EAF5A5C6B}"/>
              </a:ext>
            </a:extLst>
          </p:cNvPr>
          <p:cNvSpPr txBox="1"/>
          <p:nvPr/>
        </p:nvSpPr>
        <p:spPr>
          <a:xfrm>
            <a:off x="2897061" y="1548680"/>
            <a:ext cx="7135514" cy="280076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Kristian Dyrvik - samordnare FGF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Sofie Norelius -  elevhälsostrateg, GAF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600" dirty="0"/>
              <a:t>Anna Nevelius Hallenberg</a:t>
            </a:r>
            <a:r>
              <a:rPr lang="sv-SE" sz="1600" dirty="0"/>
              <a:t> - barn- och elevhälsostrateg, FGF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Lollo Hedström - studie- och yrkesvägledare, Almby skola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Magnus Westberg - studie- och yrkesvägledare, Jensen grundskola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Isabella Kronvall - specialpedagog, Rudbecksgymnasiet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Kaisa Johansson – specialpedagog, Virginska gymnasiet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Camilla Djerf – specialpedagog, Grillska gymnasiet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Ulrika Andersson – rektor, Adolfsbergsskolan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Chris Gelinder – rektor, Gumaeliusskolan</a:t>
            </a:r>
          </a:p>
        </p:txBody>
      </p:sp>
    </p:spTree>
    <p:extLst>
      <p:ext uri="{BB962C8B-B14F-4D97-AF65-F5344CB8AC3E}">
        <p14:creationId xmlns:p14="http://schemas.microsoft.com/office/powerpoint/2010/main" val="3154022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3AE7B-0545-F542-FE75-2F53EB0AB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F926C6-CA37-6A08-879C-B247EA1D2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369" y="436335"/>
            <a:ext cx="1680632" cy="685671"/>
          </a:xfrm>
        </p:spPr>
        <p:txBody>
          <a:bodyPr>
            <a:normAutofit/>
          </a:bodyPr>
          <a:lstStyle/>
          <a:p>
            <a:r>
              <a:rPr lang="sv-SE" sz="2500" dirty="0">
                <a:solidFill>
                  <a:schemeClr val="accent2"/>
                </a:solidFill>
              </a:rPr>
              <a:t>Årshjul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88E4550-5B13-B6B1-767D-12EAA5A1DC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8103360"/>
              </p:ext>
            </p:extLst>
          </p:nvPr>
        </p:nvGraphicFramePr>
        <p:xfrm>
          <a:off x="2948940" y="685273"/>
          <a:ext cx="5893321" cy="4648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" name="Grupp 9">
            <a:extLst>
              <a:ext uri="{FF2B5EF4-FFF2-40B4-BE49-F238E27FC236}">
                <a16:creationId xmlns:a16="http://schemas.microsoft.com/office/drawing/2014/main" id="{9BDA0CAB-39FB-6E05-C893-39D31BCEC96B}"/>
              </a:ext>
            </a:extLst>
          </p:cNvPr>
          <p:cNvGrpSpPr/>
          <p:nvPr/>
        </p:nvGrpSpPr>
        <p:grpSpPr>
          <a:xfrm>
            <a:off x="7699704" y="468902"/>
            <a:ext cx="1345319" cy="585487"/>
            <a:chOff x="4303443" y="1132"/>
            <a:chExt cx="1726706" cy="856657"/>
          </a:xfrm>
        </p:grpSpPr>
        <p:sp>
          <p:nvSpPr>
            <p:cNvPr id="11" name="Rektangel: rundade hörn 10">
              <a:extLst>
                <a:ext uri="{FF2B5EF4-FFF2-40B4-BE49-F238E27FC236}">
                  <a16:creationId xmlns:a16="http://schemas.microsoft.com/office/drawing/2014/main" id="{5F1D7F43-9E54-0121-F299-50030FB6AA84}"/>
                </a:ext>
              </a:extLst>
            </p:cNvPr>
            <p:cNvSpPr/>
            <p:nvPr/>
          </p:nvSpPr>
          <p:spPr>
            <a:xfrm>
              <a:off x="4303443" y="1132"/>
              <a:ext cx="1713314" cy="85665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SE" dirty="0"/>
            </a:p>
          </p:txBody>
        </p:sp>
        <p:sp>
          <p:nvSpPr>
            <p:cNvPr id="12" name="Rektangel: rundade hörn 4">
              <a:extLst>
                <a:ext uri="{FF2B5EF4-FFF2-40B4-BE49-F238E27FC236}">
                  <a16:creationId xmlns:a16="http://schemas.microsoft.com/office/drawing/2014/main" id="{2C3C621A-BF1B-EABC-1D01-3DF20E856F49}"/>
                </a:ext>
              </a:extLst>
            </p:cNvPr>
            <p:cNvSpPr txBox="1"/>
            <p:nvPr/>
          </p:nvSpPr>
          <p:spPr>
            <a:xfrm>
              <a:off x="4313714" y="42950"/>
              <a:ext cx="1716435" cy="8089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1500" kern="1200" dirty="0"/>
                <a:t>Arbetsgrupp</a:t>
              </a:r>
            </a:p>
          </p:txBody>
        </p:sp>
      </p:grpSp>
      <p:grpSp>
        <p:nvGrpSpPr>
          <p:cNvPr id="13" name="Grupp 12">
            <a:extLst>
              <a:ext uri="{FF2B5EF4-FFF2-40B4-BE49-F238E27FC236}">
                <a16:creationId xmlns:a16="http://schemas.microsoft.com/office/drawing/2014/main" id="{6078F50C-0B68-1AB9-32DA-8B3AE6A6ADE0}"/>
              </a:ext>
            </a:extLst>
          </p:cNvPr>
          <p:cNvGrpSpPr/>
          <p:nvPr/>
        </p:nvGrpSpPr>
        <p:grpSpPr>
          <a:xfrm>
            <a:off x="3320711" y="928695"/>
            <a:ext cx="1170974" cy="585487"/>
            <a:chOff x="819415" y="532715"/>
            <a:chExt cx="1170974" cy="585487"/>
          </a:xfrm>
        </p:grpSpPr>
        <p:sp>
          <p:nvSpPr>
            <p:cNvPr id="14" name="Rektangel: rundade hörn 13">
              <a:extLst>
                <a:ext uri="{FF2B5EF4-FFF2-40B4-BE49-F238E27FC236}">
                  <a16:creationId xmlns:a16="http://schemas.microsoft.com/office/drawing/2014/main" id="{22DF7F42-D017-ED1C-6C08-EEE21CC24BE8}"/>
                </a:ext>
              </a:extLst>
            </p:cNvPr>
            <p:cNvSpPr/>
            <p:nvPr/>
          </p:nvSpPr>
          <p:spPr>
            <a:xfrm>
              <a:off x="819415" y="532715"/>
              <a:ext cx="1170974" cy="58548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209401"/>
                <a:satOff val="-5193"/>
                <a:lumOff val="25264"/>
                <a:alphaOff val="0"/>
              </a:schemeClr>
            </a:fillRef>
            <a:effectRef idx="0">
              <a:schemeClr val="accent2">
                <a:shade val="80000"/>
                <a:hueOff val="209401"/>
                <a:satOff val="-5193"/>
                <a:lumOff val="2526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SE" dirty="0"/>
            </a:p>
          </p:txBody>
        </p:sp>
        <p:sp>
          <p:nvSpPr>
            <p:cNvPr id="15" name="Rektangel: rundade hörn 4">
              <a:extLst>
                <a:ext uri="{FF2B5EF4-FFF2-40B4-BE49-F238E27FC236}">
                  <a16:creationId xmlns:a16="http://schemas.microsoft.com/office/drawing/2014/main" id="{66F8BC57-7F2D-570A-B82E-2F27C5CCBDE5}"/>
                </a:ext>
              </a:extLst>
            </p:cNvPr>
            <p:cNvSpPr txBox="1"/>
            <p:nvPr/>
          </p:nvSpPr>
          <p:spPr>
            <a:xfrm>
              <a:off x="859724" y="564843"/>
              <a:ext cx="1113812" cy="528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900" kern="1200" dirty="0"/>
                <a:t>AG – att skruva på inför nästa år</a:t>
              </a:r>
            </a:p>
          </p:txBody>
        </p:sp>
      </p:grpSp>
      <p:grpSp>
        <p:nvGrpSpPr>
          <p:cNvPr id="16" name="Grupp 15">
            <a:extLst>
              <a:ext uri="{FF2B5EF4-FFF2-40B4-BE49-F238E27FC236}">
                <a16:creationId xmlns:a16="http://schemas.microsoft.com/office/drawing/2014/main" id="{A799717A-D71D-9200-3F26-1616E726A54E}"/>
              </a:ext>
            </a:extLst>
          </p:cNvPr>
          <p:cNvGrpSpPr/>
          <p:nvPr/>
        </p:nvGrpSpPr>
        <p:grpSpPr>
          <a:xfrm>
            <a:off x="8498915" y="1155427"/>
            <a:ext cx="1334885" cy="667442"/>
            <a:chOff x="8195898" y="303727"/>
            <a:chExt cx="1334885" cy="667442"/>
          </a:xfrm>
        </p:grpSpPr>
        <p:sp>
          <p:nvSpPr>
            <p:cNvPr id="17" name="Rektangel: rundade hörn 16">
              <a:extLst>
                <a:ext uri="{FF2B5EF4-FFF2-40B4-BE49-F238E27FC236}">
                  <a16:creationId xmlns:a16="http://schemas.microsoft.com/office/drawing/2014/main" id="{DE9D0938-2315-CB20-8C6F-1A9F976AA6B1}"/>
                </a:ext>
              </a:extLst>
            </p:cNvPr>
            <p:cNvSpPr/>
            <p:nvPr/>
          </p:nvSpPr>
          <p:spPr>
            <a:xfrm>
              <a:off x="8195898" y="303727"/>
              <a:ext cx="1334885" cy="667442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shade val="80000"/>
                <a:hueOff val="34900"/>
                <a:satOff val="-865"/>
                <a:lumOff val="421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SE" dirty="0"/>
            </a:p>
          </p:txBody>
        </p:sp>
        <p:sp>
          <p:nvSpPr>
            <p:cNvPr id="18" name="Rektangel: rundade hörn 4">
              <a:extLst>
                <a:ext uri="{FF2B5EF4-FFF2-40B4-BE49-F238E27FC236}">
                  <a16:creationId xmlns:a16="http://schemas.microsoft.com/office/drawing/2014/main" id="{67EFE50D-6DC1-C3E2-1B90-1CB5B6348550}"/>
                </a:ext>
              </a:extLst>
            </p:cNvPr>
            <p:cNvSpPr txBox="1"/>
            <p:nvPr/>
          </p:nvSpPr>
          <p:spPr>
            <a:xfrm>
              <a:off x="8203957" y="368891"/>
              <a:ext cx="1269721" cy="6022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1400" kern="1200" dirty="0"/>
                <a:t>Ref. grupp inför överlämning</a:t>
              </a:r>
            </a:p>
          </p:txBody>
        </p:sp>
      </p:grpSp>
      <p:grpSp>
        <p:nvGrpSpPr>
          <p:cNvPr id="25" name="Grupp 24">
            <a:extLst>
              <a:ext uri="{FF2B5EF4-FFF2-40B4-BE49-F238E27FC236}">
                <a16:creationId xmlns:a16="http://schemas.microsoft.com/office/drawing/2014/main" id="{43483170-3CEE-BD2D-007C-95CE8C3B9CD1}"/>
              </a:ext>
            </a:extLst>
          </p:cNvPr>
          <p:cNvGrpSpPr/>
          <p:nvPr/>
        </p:nvGrpSpPr>
        <p:grpSpPr>
          <a:xfrm>
            <a:off x="8945187" y="3688050"/>
            <a:ext cx="1334885" cy="667442"/>
            <a:chOff x="2826142" y="3542553"/>
            <a:chExt cx="1334885" cy="667442"/>
          </a:xfrm>
        </p:grpSpPr>
        <p:sp>
          <p:nvSpPr>
            <p:cNvPr id="26" name="Rektangel: rundade hörn 25">
              <a:extLst>
                <a:ext uri="{FF2B5EF4-FFF2-40B4-BE49-F238E27FC236}">
                  <a16:creationId xmlns:a16="http://schemas.microsoft.com/office/drawing/2014/main" id="{657C9561-73AD-914A-937D-1DB1CBCA7D94}"/>
                </a:ext>
              </a:extLst>
            </p:cNvPr>
            <p:cNvSpPr/>
            <p:nvPr/>
          </p:nvSpPr>
          <p:spPr>
            <a:xfrm>
              <a:off x="2826142" y="3542553"/>
              <a:ext cx="1334885" cy="667442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shade val="80000"/>
                <a:hueOff val="104701"/>
                <a:satOff val="-2596"/>
                <a:lumOff val="1263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SE" dirty="0"/>
            </a:p>
          </p:txBody>
        </p:sp>
        <p:sp>
          <p:nvSpPr>
            <p:cNvPr id="27" name="Rektangel: rundade hörn 4">
              <a:extLst>
                <a:ext uri="{FF2B5EF4-FFF2-40B4-BE49-F238E27FC236}">
                  <a16:creationId xmlns:a16="http://schemas.microsoft.com/office/drawing/2014/main" id="{E41948CE-91B0-6D08-5F8B-834AE353D124}"/>
                </a:ext>
              </a:extLst>
            </p:cNvPr>
            <p:cNvSpPr txBox="1"/>
            <p:nvPr/>
          </p:nvSpPr>
          <p:spPr>
            <a:xfrm>
              <a:off x="2858724" y="3575135"/>
              <a:ext cx="1269721" cy="6022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1400" kern="1200" dirty="0"/>
                <a:t>ALLA – inför överlämning</a:t>
              </a:r>
            </a:p>
          </p:txBody>
        </p:sp>
      </p:grpSp>
      <p:grpSp>
        <p:nvGrpSpPr>
          <p:cNvPr id="31" name="Grupp 30">
            <a:extLst>
              <a:ext uri="{FF2B5EF4-FFF2-40B4-BE49-F238E27FC236}">
                <a16:creationId xmlns:a16="http://schemas.microsoft.com/office/drawing/2014/main" id="{5A79CFFA-CB16-BEC0-09C9-F05CB0140884}"/>
              </a:ext>
            </a:extLst>
          </p:cNvPr>
          <p:cNvGrpSpPr/>
          <p:nvPr/>
        </p:nvGrpSpPr>
        <p:grpSpPr>
          <a:xfrm>
            <a:off x="2836291" y="4090248"/>
            <a:ext cx="1334885" cy="667442"/>
            <a:chOff x="202325" y="2278989"/>
            <a:chExt cx="1334885" cy="667442"/>
          </a:xfrm>
        </p:grpSpPr>
        <p:sp>
          <p:nvSpPr>
            <p:cNvPr id="32" name="Rektangel: rundade hörn 31">
              <a:extLst>
                <a:ext uri="{FF2B5EF4-FFF2-40B4-BE49-F238E27FC236}">
                  <a16:creationId xmlns:a16="http://schemas.microsoft.com/office/drawing/2014/main" id="{1CB2828C-16E2-5F49-C7AC-A26C1E0FB59F}"/>
                </a:ext>
              </a:extLst>
            </p:cNvPr>
            <p:cNvSpPr/>
            <p:nvPr/>
          </p:nvSpPr>
          <p:spPr>
            <a:xfrm>
              <a:off x="202325" y="2278989"/>
              <a:ext cx="1334885" cy="667442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shade val="80000"/>
                <a:hueOff val="174501"/>
                <a:satOff val="-4327"/>
                <a:lumOff val="21053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SE" dirty="0"/>
            </a:p>
          </p:txBody>
        </p:sp>
        <p:sp>
          <p:nvSpPr>
            <p:cNvPr id="33" name="Rektangel: rundade hörn 4">
              <a:extLst>
                <a:ext uri="{FF2B5EF4-FFF2-40B4-BE49-F238E27FC236}">
                  <a16:creationId xmlns:a16="http://schemas.microsoft.com/office/drawing/2014/main" id="{178F9D69-AAD3-41F4-C063-9599F046087D}"/>
                </a:ext>
              </a:extLst>
            </p:cNvPr>
            <p:cNvSpPr txBox="1"/>
            <p:nvPr/>
          </p:nvSpPr>
          <p:spPr>
            <a:xfrm>
              <a:off x="234907" y="2311571"/>
              <a:ext cx="1269721" cy="6022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1400" kern="1200" dirty="0"/>
                <a:t>Ref grupp inför uppföljning</a:t>
              </a:r>
            </a:p>
          </p:txBody>
        </p:sp>
      </p:grpSp>
      <p:grpSp>
        <p:nvGrpSpPr>
          <p:cNvPr id="38" name="Grupp 37">
            <a:extLst>
              <a:ext uri="{FF2B5EF4-FFF2-40B4-BE49-F238E27FC236}">
                <a16:creationId xmlns:a16="http://schemas.microsoft.com/office/drawing/2014/main" id="{92300343-3A0A-F7E5-4B06-E462FE821D07}"/>
              </a:ext>
            </a:extLst>
          </p:cNvPr>
          <p:cNvGrpSpPr/>
          <p:nvPr/>
        </p:nvGrpSpPr>
        <p:grpSpPr>
          <a:xfrm>
            <a:off x="2439953" y="2229993"/>
            <a:ext cx="1334885" cy="667442"/>
            <a:chOff x="561954" y="703351"/>
            <a:chExt cx="1334885" cy="667442"/>
          </a:xfrm>
        </p:grpSpPr>
        <p:sp>
          <p:nvSpPr>
            <p:cNvPr id="39" name="Rektangel: rundade hörn 38">
              <a:extLst>
                <a:ext uri="{FF2B5EF4-FFF2-40B4-BE49-F238E27FC236}">
                  <a16:creationId xmlns:a16="http://schemas.microsoft.com/office/drawing/2014/main" id="{97E036AC-3B13-1030-A417-28D722CFDAB8}"/>
                </a:ext>
              </a:extLst>
            </p:cNvPr>
            <p:cNvSpPr/>
            <p:nvPr/>
          </p:nvSpPr>
          <p:spPr>
            <a:xfrm>
              <a:off x="561954" y="703351"/>
              <a:ext cx="1334885" cy="667442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shade val="80000"/>
                <a:hueOff val="209401"/>
                <a:satOff val="-5193"/>
                <a:lumOff val="25264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SE" dirty="0"/>
            </a:p>
          </p:txBody>
        </p:sp>
        <p:sp>
          <p:nvSpPr>
            <p:cNvPr id="40" name="Rektangel: rundade hörn 4">
              <a:extLst>
                <a:ext uri="{FF2B5EF4-FFF2-40B4-BE49-F238E27FC236}">
                  <a16:creationId xmlns:a16="http://schemas.microsoft.com/office/drawing/2014/main" id="{5627B385-0208-305D-2D94-70E8BFF0702B}"/>
                </a:ext>
              </a:extLst>
            </p:cNvPr>
            <p:cNvSpPr txBox="1"/>
            <p:nvPr/>
          </p:nvSpPr>
          <p:spPr>
            <a:xfrm>
              <a:off x="594536" y="735933"/>
              <a:ext cx="1269721" cy="6022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1400" kern="1200" dirty="0"/>
                <a:t>ALLA – uppföljning överlämning</a:t>
              </a:r>
            </a:p>
          </p:txBody>
        </p:sp>
      </p:grpSp>
      <p:grpSp>
        <p:nvGrpSpPr>
          <p:cNvPr id="41" name="Grupp 40">
            <a:extLst>
              <a:ext uri="{FF2B5EF4-FFF2-40B4-BE49-F238E27FC236}">
                <a16:creationId xmlns:a16="http://schemas.microsoft.com/office/drawing/2014/main" id="{703184DA-933B-30F8-ECE8-67E1A46C6792}"/>
              </a:ext>
            </a:extLst>
          </p:cNvPr>
          <p:cNvGrpSpPr/>
          <p:nvPr/>
        </p:nvGrpSpPr>
        <p:grpSpPr>
          <a:xfrm>
            <a:off x="2407371" y="3228309"/>
            <a:ext cx="1334885" cy="585487"/>
            <a:chOff x="4303443" y="1132"/>
            <a:chExt cx="1713314" cy="856657"/>
          </a:xfrm>
        </p:grpSpPr>
        <p:sp>
          <p:nvSpPr>
            <p:cNvPr id="42" name="Rektangel: rundade hörn 41">
              <a:extLst>
                <a:ext uri="{FF2B5EF4-FFF2-40B4-BE49-F238E27FC236}">
                  <a16:creationId xmlns:a16="http://schemas.microsoft.com/office/drawing/2014/main" id="{5635FC3C-7852-CC78-D863-7AC5C0E0A1F1}"/>
                </a:ext>
              </a:extLst>
            </p:cNvPr>
            <p:cNvSpPr/>
            <p:nvPr/>
          </p:nvSpPr>
          <p:spPr>
            <a:xfrm>
              <a:off x="4303443" y="1132"/>
              <a:ext cx="1713314" cy="85665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sv-SE" dirty="0"/>
            </a:p>
          </p:txBody>
        </p:sp>
        <p:sp>
          <p:nvSpPr>
            <p:cNvPr id="43" name="Rektangel: rundade hörn 4">
              <a:extLst>
                <a:ext uri="{FF2B5EF4-FFF2-40B4-BE49-F238E27FC236}">
                  <a16:creationId xmlns:a16="http://schemas.microsoft.com/office/drawing/2014/main" id="{1DD89C5D-967C-1525-C9CE-F151BA069D79}"/>
                </a:ext>
              </a:extLst>
            </p:cNvPr>
            <p:cNvSpPr txBox="1"/>
            <p:nvPr/>
          </p:nvSpPr>
          <p:spPr>
            <a:xfrm>
              <a:off x="4345262" y="42950"/>
              <a:ext cx="1629676" cy="7730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v-SE" sz="1500" kern="1200" dirty="0"/>
                <a:t>Arbetsgrupp</a:t>
              </a:r>
            </a:p>
          </p:txBody>
        </p:sp>
      </p:grpSp>
      <p:sp>
        <p:nvSpPr>
          <p:cNvPr id="45" name="Pil: höger 44">
            <a:extLst>
              <a:ext uri="{FF2B5EF4-FFF2-40B4-BE49-F238E27FC236}">
                <a16:creationId xmlns:a16="http://schemas.microsoft.com/office/drawing/2014/main" id="{134C2E27-AD78-657B-DDB5-5D77F4255E06}"/>
              </a:ext>
            </a:extLst>
          </p:cNvPr>
          <p:cNvSpPr/>
          <p:nvPr/>
        </p:nvSpPr>
        <p:spPr>
          <a:xfrm>
            <a:off x="5875020" y="274320"/>
            <a:ext cx="1120140" cy="41095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il: höger 2">
            <a:extLst>
              <a:ext uri="{FF2B5EF4-FFF2-40B4-BE49-F238E27FC236}">
                <a16:creationId xmlns:a16="http://schemas.microsoft.com/office/drawing/2014/main" id="{A16428F2-C732-700E-2D5D-638E48B82305}"/>
              </a:ext>
            </a:extLst>
          </p:cNvPr>
          <p:cNvSpPr/>
          <p:nvPr/>
        </p:nvSpPr>
        <p:spPr>
          <a:xfrm rot="10800000">
            <a:off x="5875020" y="5583067"/>
            <a:ext cx="1120140" cy="41095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396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AAED5-6F00-524C-EE9F-D5593233A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E4ACCC-01B4-5FED-CAC2-AC9E73562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7061" y="165101"/>
            <a:ext cx="3427539" cy="1619250"/>
          </a:xfrm>
        </p:spPr>
        <p:txBody>
          <a:bodyPr>
            <a:normAutofit/>
          </a:bodyPr>
          <a:lstStyle/>
          <a:p>
            <a:r>
              <a:rPr lang="sv-SE" sz="2500" dirty="0">
                <a:solidFill>
                  <a:schemeClr val="accent2"/>
                </a:solidFill>
              </a:rPr>
              <a:t>Innehåll för dagen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F73FDC2-AC0B-4353-D19F-7C920A47691C}"/>
              </a:ext>
            </a:extLst>
          </p:cNvPr>
          <p:cNvSpPr txBox="1"/>
          <p:nvPr/>
        </p:nvSpPr>
        <p:spPr>
          <a:xfrm>
            <a:off x="2897061" y="1784351"/>
            <a:ext cx="71395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Förberedelser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Samordning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 vilka elever gäller det?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Var hittar man rutin och dokument? (Pedagog Örebro)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Webbformulär (Prorenata)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Samtycke och dialog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Skriftlig bedömning vid 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Socialt och muntligt överlämnande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7504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27FB5C-C24C-A48B-478F-76D95B59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368" y="239734"/>
            <a:ext cx="10538721" cy="685671"/>
          </a:xfrm>
        </p:spPr>
        <p:txBody>
          <a:bodyPr>
            <a:normAutofit/>
          </a:bodyPr>
          <a:lstStyle/>
          <a:p>
            <a:r>
              <a:rPr lang="sv-SE" sz="2500" dirty="0">
                <a:solidFill>
                  <a:schemeClr val="accent2"/>
                </a:solidFill>
              </a:rPr>
              <a:t>Säker kommunikation mellan skolor</a:t>
            </a:r>
          </a:p>
        </p:txBody>
      </p:sp>
      <p:pic>
        <p:nvPicPr>
          <p:cNvPr id="6" name="Bild 5" descr="Skola kontur">
            <a:extLst>
              <a:ext uri="{FF2B5EF4-FFF2-40B4-BE49-F238E27FC236}">
                <a16:creationId xmlns:a16="http://schemas.microsoft.com/office/drawing/2014/main" id="{8F1B2C7E-5504-D077-C806-C856C920E2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72859" y="2398623"/>
            <a:ext cx="914400" cy="914400"/>
          </a:xfrm>
          <a:prstGeom prst="rect">
            <a:avLst/>
          </a:prstGeom>
        </p:spPr>
      </p:pic>
      <p:pic>
        <p:nvPicPr>
          <p:cNvPr id="7" name="Bild 6" descr="Skola kontur">
            <a:extLst>
              <a:ext uri="{FF2B5EF4-FFF2-40B4-BE49-F238E27FC236}">
                <a16:creationId xmlns:a16="http://schemas.microsoft.com/office/drawing/2014/main" id="{F9700950-6AE9-D320-5975-FA501FBD68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2564" y="2309332"/>
            <a:ext cx="914400" cy="914400"/>
          </a:xfrm>
          <a:prstGeom prst="rect">
            <a:avLst/>
          </a:prstGeom>
        </p:spPr>
      </p:pic>
      <p:pic>
        <p:nvPicPr>
          <p:cNvPr id="8" name="Bild 7" descr="Skola kontur">
            <a:extLst>
              <a:ext uri="{FF2B5EF4-FFF2-40B4-BE49-F238E27FC236}">
                <a16:creationId xmlns:a16="http://schemas.microsoft.com/office/drawing/2014/main" id="{D29B0299-BFDD-F59C-A8B6-92CD84D49E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9779" y="3132292"/>
            <a:ext cx="1005840" cy="1005840"/>
          </a:xfrm>
          <a:prstGeom prst="rect">
            <a:avLst/>
          </a:prstGeom>
        </p:spPr>
      </p:pic>
      <p:pic>
        <p:nvPicPr>
          <p:cNvPr id="9" name="Bild 8" descr="Skola kontur">
            <a:extLst>
              <a:ext uri="{FF2B5EF4-FFF2-40B4-BE49-F238E27FC236}">
                <a16:creationId xmlns:a16="http://schemas.microsoft.com/office/drawing/2014/main" id="{E0C3558C-9457-4115-ECD5-B919A60AB8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2564" y="3223732"/>
            <a:ext cx="914400" cy="91440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9AE64DAD-7567-973D-3CC0-AC72D33B4CA6}"/>
              </a:ext>
            </a:extLst>
          </p:cNvPr>
          <p:cNvSpPr txBox="1"/>
          <p:nvPr/>
        </p:nvSpPr>
        <p:spPr>
          <a:xfrm>
            <a:off x="625220" y="2924462"/>
            <a:ext cx="1940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Kommunal och fristående  grundskola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24A07ECA-FA78-3ECD-E70F-D9E5A3CF189B}"/>
              </a:ext>
            </a:extLst>
          </p:cNvPr>
          <p:cNvSpPr txBox="1"/>
          <p:nvPr/>
        </p:nvSpPr>
        <p:spPr>
          <a:xfrm>
            <a:off x="8704740" y="2485961"/>
            <a:ext cx="1828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Kommunal gymnasieskola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7C172A0F-A9C5-8225-6827-C35B9BEA7A67}"/>
              </a:ext>
            </a:extLst>
          </p:cNvPr>
          <p:cNvSpPr txBox="1"/>
          <p:nvPr/>
        </p:nvSpPr>
        <p:spPr>
          <a:xfrm>
            <a:off x="8721023" y="3395449"/>
            <a:ext cx="3379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Fristående 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gymnasieskola</a:t>
            </a:r>
          </a:p>
        </p:txBody>
      </p:sp>
      <p:cxnSp>
        <p:nvCxnSpPr>
          <p:cNvPr id="19" name="Rak pilkoppling 18">
            <a:extLst>
              <a:ext uri="{FF2B5EF4-FFF2-40B4-BE49-F238E27FC236}">
                <a16:creationId xmlns:a16="http://schemas.microsoft.com/office/drawing/2014/main" id="{32BFBE8A-437F-1AA3-E921-62D53BB4E0EF}"/>
              </a:ext>
            </a:extLst>
          </p:cNvPr>
          <p:cNvCxnSpPr>
            <a:cxnSpLocks/>
          </p:cNvCxnSpPr>
          <p:nvPr/>
        </p:nvCxnSpPr>
        <p:spPr>
          <a:xfrm>
            <a:off x="3631842" y="3771556"/>
            <a:ext cx="282946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textruta 30">
            <a:extLst>
              <a:ext uri="{FF2B5EF4-FFF2-40B4-BE49-F238E27FC236}">
                <a16:creationId xmlns:a16="http://schemas.microsoft.com/office/drawing/2014/main" id="{16154785-F7B3-2340-8029-B36E138091D2}"/>
              </a:ext>
            </a:extLst>
          </p:cNvPr>
          <p:cNvSpPr txBox="1"/>
          <p:nvPr/>
        </p:nvSpPr>
        <p:spPr>
          <a:xfrm rot="10800000" flipV="1">
            <a:off x="3588897" y="3441694"/>
            <a:ext cx="3103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Säker e-post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1D1A78B-0CBB-1464-074A-D8F4573E61C7}"/>
              </a:ext>
            </a:extLst>
          </p:cNvPr>
          <p:cNvSpPr txBox="1"/>
          <p:nvPr/>
        </p:nvSpPr>
        <p:spPr>
          <a:xfrm>
            <a:off x="3030057" y="1056854"/>
            <a:ext cx="9070625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ＭＳ Ｐゴシック"/>
              </a:rPr>
              <a:t>Webbformulär i Prorenata</a:t>
            </a:r>
            <a:endParaRPr lang="sv-S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ＭＳ Ｐゴシック"/>
            </a:endParaRPr>
          </a:p>
          <a:p>
            <a:pPr marL="285750" marR="0" lvl="0" indent="-285750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ＭＳ Ｐゴシック"/>
              </a:rPr>
              <a:t>Ev. bilagor: </a:t>
            </a:r>
            <a:endParaRPr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ＭＳ Ｐゴシック"/>
            </a:endParaRPr>
          </a:p>
          <a:p>
            <a:pPr marL="742950" lvl="1" indent="-285750" defTabSz="60801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ＭＳ Ｐゴシック"/>
              </a:rPr>
              <a:t>Pedagogisk utredning, ev. ÅP</a:t>
            </a:r>
            <a:endParaRPr lang="sv-SE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ＭＳ Ｐゴシック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D57043D-B6E8-D394-BB7B-A0DEDC105317}"/>
              </a:ext>
            </a:extLst>
          </p:cNvPr>
          <p:cNvSpPr txBox="1"/>
          <p:nvPr/>
        </p:nvSpPr>
        <p:spPr>
          <a:xfrm>
            <a:off x="3487259" y="4376669"/>
            <a:ext cx="90825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801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Säker e-post. Se adresser i samordnarlistan på Pedagog Örebro. </a:t>
            </a:r>
          </a:p>
          <a:p>
            <a:pPr marL="285750" indent="-285750" defTabSz="60801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prstClr val="black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Pedagogiskt överlämnande i w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ord-dokument </a:t>
            </a:r>
            <a:r>
              <a:rPr lang="sv-SE" dirty="0">
                <a:solidFill>
                  <a:prstClr val="black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(kopia av webbformuläret) </a:t>
            </a:r>
            <a:br>
              <a:rPr lang="sv-SE" dirty="0">
                <a:solidFill>
                  <a:prstClr val="black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</a:br>
            <a:r>
              <a:rPr lang="sv-SE" dirty="0">
                <a:solidFill>
                  <a:prstClr val="black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i säker e-post.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Vid F till IM: Skriftlig bedömning i Word-dokument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Pedagogisk utredning, ev. ÅP</a:t>
            </a:r>
          </a:p>
          <a:p>
            <a:pPr marL="285750" indent="-285750" defTabSz="60801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sv-SE" dirty="0">
              <a:solidFill>
                <a:prstClr val="black"/>
              </a:solidFill>
              <a:latin typeface="Century Gothic" panose="020B0502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65201075-6DE2-AF8D-2B94-019FC592A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593" y="2835886"/>
            <a:ext cx="3023878" cy="304826"/>
          </a:xfrm>
          <a:prstGeom prst="rect">
            <a:avLst/>
          </a:prstGeom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DE8DD856-D23A-3B76-93CB-2A5D36DC0429}"/>
              </a:ext>
            </a:extLst>
          </p:cNvPr>
          <p:cNvSpPr txBox="1"/>
          <p:nvPr/>
        </p:nvSpPr>
        <p:spPr>
          <a:xfrm>
            <a:off x="3588896" y="2639931"/>
            <a:ext cx="3023878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R="0" lvl="0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ＭＳ Ｐゴシック"/>
              </a:rPr>
              <a:t>Webbformulär i Prorenata</a:t>
            </a:r>
            <a:endParaRPr lang="sv-SE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80562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22FC1-1B14-5CA6-36B7-AA2122299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C84C45-5A5F-B051-2E18-43AFB142F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58" y="436335"/>
            <a:ext cx="10935631" cy="685671"/>
          </a:xfrm>
        </p:spPr>
        <p:txBody>
          <a:bodyPr>
            <a:normAutofit/>
          </a:bodyPr>
          <a:lstStyle/>
          <a:p>
            <a:r>
              <a:rPr lang="sv-SE" sz="2500" dirty="0">
                <a:solidFill>
                  <a:schemeClr val="accent2"/>
                </a:solidFill>
              </a:rPr>
              <a:t>Säker kommunikation när eleven byter gymnasieskola</a:t>
            </a:r>
          </a:p>
        </p:txBody>
      </p:sp>
      <p:pic>
        <p:nvPicPr>
          <p:cNvPr id="6" name="Bild 5" descr="Skola kontur">
            <a:extLst>
              <a:ext uri="{FF2B5EF4-FFF2-40B4-BE49-F238E27FC236}">
                <a16:creationId xmlns:a16="http://schemas.microsoft.com/office/drawing/2014/main" id="{0955E291-80F0-A294-E0E1-1A67A1F58D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94110" y="3566252"/>
            <a:ext cx="914400" cy="914400"/>
          </a:xfrm>
          <a:prstGeom prst="rect">
            <a:avLst/>
          </a:prstGeom>
        </p:spPr>
      </p:pic>
      <p:pic>
        <p:nvPicPr>
          <p:cNvPr id="7" name="Bild 6" descr="Skola kontur">
            <a:extLst>
              <a:ext uri="{FF2B5EF4-FFF2-40B4-BE49-F238E27FC236}">
                <a16:creationId xmlns:a16="http://schemas.microsoft.com/office/drawing/2014/main" id="{9F9BCA94-627A-B9A1-0D2F-894A9C1921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5853" y="2384554"/>
            <a:ext cx="914400" cy="914400"/>
          </a:xfrm>
          <a:prstGeom prst="rect">
            <a:avLst/>
          </a:prstGeom>
        </p:spPr>
      </p:pic>
      <p:pic>
        <p:nvPicPr>
          <p:cNvPr id="9" name="Bild 8" descr="Skola kontur">
            <a:extLst>
              <a:ext uri="{FF2B5EF4-FFF2-40B4-BE49-F238E27FC236}">
                <a16:creationId xmlns:a16="http://schemas.microsoft.com/office/drawing/2014/main" id="{2C36FBC0-F14E-A8DF-9EC3-C321B2D985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5853" y="3566252"/>
            <a:ext cx="914400" cy="91440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233C4B37-55CB-6162-34DE-1E99A057C177}"/>
              </a:ext>
            </a:extLst>
          </p:cNvPr>
          <p:cNvSpPr txBox="1"/>
          <p:nvPr/>
        </p:nvSpPr>
        <p:spPr>
          <a:xfrm>
            <a:off x="548139" y="2627223"/>
            <a:ext cx="1940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Kommunal gymnasieskola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0E269E13-0138-0F3D-C87F-8CAB46678FBD}"/>
              </a:ext>
            </a:extLst>
          </p:cNvPr>
          <p:cNvSpPr txBox="1"/>
          <p:nvPr/>
        </p:nvSpPr>
        <p:spPr>
          <a:xfrm>
            <a:off x="8671845" y="2581704"/>
            <a:ext cx="1828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Kommunal gymnasieskola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8B3A345E-7E93-86C3-0103-6BC0AE377406}"/>
              </a:ext>
            </a:extLst>
          </p:cNvPr>
          <p:cNvSpPr txBox="1"/>
          <p:nvPr/>
        </p:nvSpPr>
        <p:spPr>
          <a:xfrm>
            <a:off x="8671845" y="3767401"/>
            <a:ext cx="3379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Fristående 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gymnasieskola</a:t>
            </a:r>
          </a:p>
        </p:txBody>
      </p:sp>
      <p:cxnSp>
        <p:nvCxnSpPr>
          <p:cNvPr id="19" name="Rak pilkoppling 18">
            <a:extLst>
              <a:ext uri="{FF2B5EF4-FFF2-40B4-BE49-F238E27FC236}">
                <a16:creationId xmlns:a16="http://schemas.microsoft.com/office/drawing/2014/main" id="{AAF7F5FB-A472-06DD-C697-CCA1F8B48221}"/>
              </a:ext>
            </a:extLst>
          </p:cNvPr>
          <p:cNvCxnSpPr>
            <a:cxnSpLocks/>
          </p:cNvCxnSpPr>
          <p:nvPr/>
        </p:nvCxnSpPr>
        <p:spPr>
          <a:xfrm flipV="1">
            <a:off x="3681264" y="3044954"/>
            <a:ext cx="2818596" cy="8154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textruta 30">
            <a:extLst>
              <a:ext uri="{FF2B5EF4-FFF2-40B4-BE49-F238E27FC236}">
                <a16:creationId xmlns:a16="http://schemas.microsoft.com/office/drawing/2014/main" id="{438CDF3B-B466-B109-6A85-F91882614BB3}"/>
              </a:ext>
            </a:extLst>
          </p:cNvPr>
          <p:cNvSpPr txBox="1"/>
          <p:nvPr/>
        </p:nvSpPr>
        <p:spPr>
          <a:xfrm rot="9769060" flipV="1">
            <a:off x="3656150" y="3214983"/>
            <a:ext cx="2640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Webbformulär </a:t>
            </a:r>
            <a:b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</a:b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eller</a:t>
            </a:r>
            <a:r>
              <a:rPr lang="sv-SE" b="1" dirty="0">
                <a:solidFill>
                  <a:prstClr val="black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 s</a:t>
            </a: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äker e-post</a:t>
            </a:r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44D761FA-4049-6632-59DC-3D32E15C3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603" y="2752457"/>
            <a:ext cx="3023878" cy="304826"/>
          </a:xfrm>
          <a:prstGeom prst="rect">
            <a:avLst/>
          </a:prstGeom>
        </p:spPr>
      </p:pic>
      <p:sp>
        <p:nvSpPr>
          <p:cNvPr id="26" name="textruta 25">
            <a:extLst>
              <a:ext uri="{FF2B5EF4-FFF2-40B4-BE49-F238E27FC236}">
                <a16:creationId xmlns:a16="http://schemas.microsoft.com/office/drawing/2014/main" id="{5BE10A3F-8ABF-EEFB-FC21-6174FE6063C7}"/>
              </a:ext>
            </a:extLst>
          </p:cNvPr>
          <p:cNvSpPr txBox="1"/>
          <p:nvPr/>
        </p:nvSpPr>
        <p:spPr>
          <a:xfrm>
            <a:off x="3555176" y="2493533"/>
            <a:ext cx="3152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Flytt i Prorenata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3C795DF6-5BFD-4B2E-FB69-AB39F536EBCE}"/>
              </a:ext>
            </a:extLst>
          </p:cNvPr>
          <p:cNvSpPr txBox="1"/>
          <p:nvPr/>
        </p:nvSpPr>
        <p:spPr>
          <a:xfrm>
            <a:off x="523630" y="3773440"/>
            <a:ext cx="2022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Fristående  gymnasieskola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A013C9B6-1BED-4EF5-B500-6D6C8A2A0982}"/>
              </a:ext>
            </a:extLst>
          </p:cNvPr>
          <p:cNvSpPr txBox="1"/>
          <p:nvPr/>
        </p:nvSpPr>
        <p:spPr>
          <a:xfrm>
            <a:off x="3588896" y="4296973"/>
            <a:ext cx="3152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6080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 panose="020B0600070205080204" pitchFamily="34" charset="-128"/>
                <a:cs typeface="+mn-cs"/>
              </a:rPr>
              <a:t>Säker e-post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ECCCCF23-42DB-E96F-09A0-C39EB43A7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603" y="4176813"/>
            <a:ext cx="3023878" cy="209979"/>
          </a:xfrm>
          <a:prstGeom prst="rect">
            <a:avLst/>
          </a:prstGeom>
        </p:spPr>
      </p:pic>
      <p:pic>
        <p:nvPicPr>
          <p:cNvPr id="3" name="Bild 2" descr="Skola kontur">
            <a:extLst>
              <a:ext uri="{FF2B5EF4-FFF2-40B4-BE49-F238E27FC236}">
                <a16:creationId xmlns:a16="http://schemas.microsoft.com/office/drawing/2014/main" id="{C1BAF399-ED4D-C67F-83E9-936EA2239B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94110" y="24169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33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18C7C5-123E-8930-2959-283CF4B9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81158"/>
            <a:ext cx="11623040" cy="685800"/>
          </a:xfrm>
        </p:spPr>
        <p:txBody>
          <a:bodyPr>
            <a:noAutofit/>
          </a:bodyPr>
          <a:lstStyle/>
          <a:p>
            <a:pPr defTabSz="609570">
              <a:defRPr/>
            </a:pPr>
            <a:r>
              <a:rPr lang="sv-SE" sz="2800" dirty="0">
                <a:solidFill>
                  <a:schemeClr val="accent2"/>
                </a:solidFill>
              </a:rPr>
              <a:t>Processkarta - övergång från grund- till gymnasieskola</a:t>
            </a:r>
            <a:endParaRPr lang="sv-SE" sz="2800" b="0" dirty="0"/>
          </a:p>
        </p:txBody>
      </p:sp>
      <p:sp>
        <p:nvSpPr>
          <p:cNvPr id="6" name="Pil: sparr 5">
            <a:extLst>
              <a:ext uri="{FF2B5EF4-FFF2-40B4-BE49-F238E27FC236}">
                <a16:creationId xmlns:a16="http://schemas.microsoft.com/office/drawing/2014/main" id="{5931BEBF-5421-0788-E86D-0F60DED1B341}"/>
              </a:ext>
            </a:extLst>
          </p:cNvPr>
          <p:cNvSpPr/>
          <p:nvPr/>
        </p:nvSpPr>
        <p:spPr>
          <a:xfrm>
            <a:off x="3755570" y="615647"/>
            <a:ext cx="2950029" cy="1224595"/>
          </a:xfrm>
          <a:prstGeom prst="chevron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dirty="0">
                <a:solidFill>
                  <a:schemeClr val="tx1"/>
                </a:solidFill>
              </a:rPr>
              <a:t>Inget krav på överlämning</a:t>
            </a:r>
          </a:p>
        </p:txBody>
      </p:sp>
      <p:sp>
        <p:nvSpPr>
          <p:cNvPr id="7" name="Pil: femhörning 6">
            <a:extLst>
              <a:ext uri="{FF2B5EF4-FFF2-40B4-BE49-F238E27FC236}">
                <a16:creationId xmlns:a16="http://schemas.microsoft.com/office/drawing/2014/main" id="{43519EE7-8416-C041-3A8A-F04DFCC8040C}"/>
              </a:ext>
            </a:extLst>
          </p:cNvPr>
          <p:cNvSpPr/>
          <p:nvPr/>
        </p:nvSpPr>
        <p:spPr>
          <a:xfrm>
            <a:off x="924560" y="610798"/>
            <a:ext cx="3065210" cy="1224597"/>
          </a:xfrm>
          <a:prstGeom prst="homePlat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sv-SE" sz="1600" b="1" dirty="0"/>
              <a:t>Elev behörig till nationellt program</a:t>
            </a:r>
          </a:p>
        </p:txBody>
      </p:sp>
      <p:sp>
        <p:nvSpPr>
          <p:cNvPr id="4" name="Pil: sparr 3">
            <a:extLst>
              <a:ext uri="{FF2B5EF4-FFF2-40B4-BE49-F238E27FC236}">
                <a16:creationId xmlns:a16="http://schemas.microsoft.com/office/drawing/2014/main" id="{890945CE-8FEE-0255-5CBC-D4C2E6B20CE9}"/>
              </a:ext>
            </a:extLst>
          </p:cNvPr>
          <p:cNvSpPr/>
          <p:nvPr/>
        </p:nvSpPr>
        <p:spPr>
          <a:xfrm>
            <a:off x="3881980" y="3239451"/>
            <a:ext cx="3965309" cy="1224598"/>
          </a:xfrm>
          <a:prstGeom prst="chevro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Pedagogiskt och/eller ev. socialt muntligt överlämnande </a:t>
            </a:r>
          </a:p>
        </p:txBody>
      </p:sp>
      <p:sp>
        <p:nvSpPr>
          <p:cNvPr id="10" name="Pil: femhörning 9">
            <a:extLst>
              <a:ext uri="{FF2B5EF4-FFF2-40B4-BE49-F238E27FC236}">
                <a16:creationId xmlns:a16="http://schemas.microsoft.com/office/drawing/2014/main" id="{8687FB3E-653C-06AD-578B-C2A4F6A6248C}"/>
              </a:ext>
            </a:extLst>
          </p:cNvPr>
          <p:cNvSpPr/>
          <p:nvPr/>
        </p:nvSpPr>
        <p:spPr>
          <a:xfrm>
            <a:off x="924559" y="3239453"/>
            <a:ext cx="3462710" cy="1224596"/>
          </a:xfrm>
          <a:prstGeom prst="homePlat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sv-SE" sz="1600" b="1" dirty="0"/>
              <a:t>Elev behörig till nationellt</a:t>
            </a:r>
          </a:p>
          <a:p>
            <a:pPr marL="180975"/>
            <a:r>
              <a:rPr lang="sv-SE" sz="1600" b="1" dirty="0"/>
              <a:t>program, i behov av stöd</a:t>
            </a:r>
          </a:p>
        </p:txBody>
      </p:sp>
      <p:sp>
        <p:nvSpPr>
          <p:cNvPr id="12" name="Pil: sparr 11">
            <a:extLst>
              <a:ext uri="{FF2B5EF4-FFF2-40B4-BE49-F238E27FC236}">
                <a16:creationId xmlns:a16="http://schemas.microsoft.com/office/drawing/2014/main" id="{7814F543-E32D-08D9-C92C-19D3BAC5BF35}"/>
              </a:ext>
            </a:extLst>
          </p:cNvPr>
          <p:cNvSpPr/>
          <p:nvPr/>
        </p:nvSpPr>
        <p:spPr>
          <a:xfrm>
            <a:off x="7374177" y="3239451"/>
            <a:ext cx="3965309" cy="1224598"/>
          </a:xfrm>
          <a:prstGeom prst="chevro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Pedagogisk utredning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ÅP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Samtycke</a:t>
            </a:r>
          </a:p>
        </p:txBody>
      </p:sp>
      <p:sp>
        <p:nvSpPr>
          <p:cNvPr id="11" name="Pil: sparr 10">
            <a:extLst>
              <a:ext uri="{FF2B5EF4-FFF2-40B4-BE49-F238E27FC236}">
                <a16:creationId xmlns:a16="http://schemas.microsoft.com/office/drawing/2014/main" id="{309A9FC3-F688-5A39-48A2-771F68016464}"/>
              </a:ext>
            </a:extLst>
          </p:cNvPr>
          <p:cNvSpPr/>
          <p:nvPr/>
        </p:nvSpPr>
        <p:spPr>
          <a:xfrm>
            <a:off x="7407947" y="1932221"/>
            <a:ext cx="3931540" cy="1224598"/>
          </a:xfrm>
          <a:prstGeom prst="chevro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Ev. frånvaroutredning Samtycke</a:t>
            </a:r>
          </a:p>
        </p:txBody>
      </p:sp>
      <p:sp>
        <p:nvSpPr>
          <p:cNvPr id="5" name="Pil: femhörning 4">
            <a:extLst>
              <a:ext uri="{FF2B5EF4-FFF2-40B4-BE49-F238E27FC236}">
                <a16:creationId xmlns:a16="http://schemas.microsoft.com/office/drawing/2014/main" id="{996FAD5D-2D30-E45B-01CB-2D81283B8C44}"/>
              </a:ext>
            </a:extLst>
          </p:cNvPr>
          <p:cNvSpPr/>
          <p:nvPr/>
        </p:nvSpPr>
        <p:spPr>
          <a:xfrm>
            <a:off x="924558" y="4560791"/>
            <a:ext cx="3462711" cy="1224596"/>
          </a:xfrm>
          <a:prstGeom prst="homePlat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sv-SE" sz="1600" b="1" dirty="0"/>
              <a:t>Elev inte behörig till nationellt program</a:t>
            </a:r>
          </a:p>
        </p:txBody>
      </p:sp>
      <p:sp>
        <p:nvSpPr>
          <p:cNvPr id="8" name="Pil: sparr 7">
            <a:extLst>
              <a:ext uri="{FF2B5EF4-FFF2-40B4-BE49-F238E27FC236}">
                <a16:creationId xmlns:a16="http://schemas.microsoft.com/office/drawing/2014/main" id="{FD5E17D9-9497-8C85-F24B-9B5846FB9C38}"/>
              </a:ext>
            </a:extLst>
          </p:cNvPr>
          <p:cNvSpPr/>
          <p:nvPr/>
        </p:nvSpPr>
        <p:spPr>
          <a:xfrm>
            <a:off x="3881979" y="4563329"/>
            <a:ext cx="3965310" cy="1224598"/>
          </a:xfrm>
          <a:prstGeom prst="chevro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Pedagogiskt och/eller socialt muntligt överlämnande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Skriftlig bedömning</a:t>
            </a:r>
          </a:p>
        </p:txBody>
      </p:sp>
      <p:sp>
        <p:nvSpPr>
          <p:cNvPr id="3" name="Pil: sparr 2">
            <a:extLst>
              <a:ext uri="{FF2B5EF4-FFF2-40B4-BE49-F238E27FC236}">
                <a16:creationId xmlns:a16="http://schemas.microsoft.com/office/drawing/2014/main" id="{44453B14-C147-873E-61D8-C4A581842DA9}"/>
              </a:ext>
            </a:extLst>
          </p:cNvPr>
          <p:cNvSpPr/>
          <p:nvPr/>
        </p:nvSpPr>
        <p:spPr>
          <a:xfrm>
            <a:off x="7374177" y="4560791"/>
            <a:ext cx="4043491" cy="1224598"/>
          </a:xfrm>
          <a:prstGeom prst="chevro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Pedagogisk utredning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/>
              <a:t>ÅP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Samtycke</a:t>
            </a:r>
          </a:p>
        </p:txBody>
      </p:sp>
      <p:sp>
        <p:nvSpPr>
          <p:cNvPr id="9" name="Pil: sparr 8">
            <a:extLst>
              <a:ext uri="{FF2B5EF4-FFF2-40B4-BE49-F238E27FC236}">
                <a16:creationId xmlns:a16="http://schemas.microsoft.com/office/drawing/2014/main" id="{FB4BB4C1-B5E4-4EA9-9815-F4B9F02ABFBC}"/>
              </a:ext>
            </a:extLst>
          </p:cNvPr>
          <p:cNvSpPr/>
          <p:nvPr/>
        </p:nvSpPr>
        <p:spPr>
          <a:xfrm>
            <a:off x="3915749" y="1925162"/>
            <a:ext cx="3965308" cy="1224598"/>
          </a:xfrm>
          <a:prstGeom prst="chevro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Kryssruta i Pedagogiskt </a:t>
            </a:r>
            <a:br>
              <a:rPr lang="sv-SE" sz="1600" dirty="0"/>
            </a:br>
            <a:r>
              <a:rPr lang="sv-SE" sz="1600" dirty="0"/>
              <a:t>överlämnande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Ev. socialt muntligt överlämnade</a:t>
            </a:r>
          </a:p>
        </p:txBody>
      </p:sp>
      <p:sp>
        <p:nvSpPr>
          <p:cNvPr id="14" name="Pil: femhörning 13">
            <a:extLst>
              <a:ext uri="{FF2B5EF4-FFF2-40B4-BE49-F238E27FC236}">
                <a16:creationId xmlns:a16="http://schemas.microsoft.com/office/drawing/2014/main" id="{D4BC06B5-F21E-7F85-6203-2F599D7790A7}"/>
              </a:ext>
            </a:extLst>
          </p:cNvPr>
          <p:cNvSpPr/>
          <p:nvPr/>
        </p:nvSpPr>
        <p:spPr>
          <a:xfrm>
            <a:off x="924559" y="1918103"/>
            <a:ext cx="3492198" cy="1224596"/>
          </a:xfrm>
          <a:prstGeom prst="homePlat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65125" indent="-365125">
              <a:buAutoNum type="arabicPeriod"/>
            </a:pPr>
            <a:r>
              <a:rPr lang="sv-SE" sz="1600" b="1" dirty="0"/>
              <a:t>Icke simkunnig elev</a:t>
            </a:r>
          </a:p>
          <a:p>
            <a:pPr marL="365125" indent="-365125">
              <a:buAutoNum type="arabicPeriod"/>
            </a:pPr>
            <a:r>
              <a:rPr lang="sv-SE" sz="1600" b="1" dirty="0"/>
              <a:t>Problematisk frånvaro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7ADD92CC-C81A-2D54-10DD-6EAE7CF6F3DD}"/>
              </a:ext>
            </a:extLst>
          </p:cNvPr>
          <p:cNvSpPr/>
          <p:nvPr/>
        </p:nvSpPr>
        <p:spPr>
          <a:xfrm>
            <a:off x="396240" y="3237315"/>
            <a:ext cx="385638" cy="121974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/>
              <a:t>3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38A4C2B8-0418-C25B-EB3B-6C87DE6F8104}"/>
              </a:ext>
            </a:extLst>
          </p:cNvPr>
          <p:cNvSpPr/>
          <p:nvPr/>
        </p:nvSpPr>
        <p:spPr>
          <a:xfrm>
            <a:off x="396240" y="1925162"/>
            <a:ext cx="385638" cy="1217537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/>
              <a:t>2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9161628-BE42-36C3-E602-ADAF7C36EC9B}"/>
              </a:ext>
            </a:extLst>
          </p:cNvPr>
          <p:cNvSpPr/>
          <p:nvPr/>
        </p:nvSpPr>
        <p:spPr>
          <a:xfrm>
            <a:off x="396240" y="610798"/>
            <a:ext cx="385638" cy="121974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/>
              <a:t>1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1B41DB7-F340-CAD5-17C5-524DF8BF2970}"/>
              </a:ext>
            </a:extLst>
          </p:cNvPr>
          <p:cNvSpPr/>
          <p:nvPr/>
        </p:nvSpPr>
        <p:spPr>
          <a:xfrm>
            <a:off x="392153" y="4551679"/>
            <a:ext cx="385638" cy="1219748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/>
              <a:t>4</a:t>
            </a:r>
          </a:p>
        </p:txBody>
      </p:sp>
      <p:sp>
        <p:nvSpPr>
          <p:cNvPr id="13" name="Pil: femhörning 12">
            <a:extLst>
              <a:ext uri="{FF2B5EF4-FFF2-40B4-BE49-F238E27FC236}">
                <a16:creationId xmlns:a16="http://schemas.microsoft.com/office/drawing/2014/main" id="{E22F495D-0E6B-90E2-4BF9-FEAE9D3BE1DC}"/>
              </a:ext>
            </a:extLst>
          </p:cNvPr>
          <p:cNvSpPr/>
          <p:nvPr/>
        </p:nvSpPr>
        <p:spPr>
          <a:xfrm>
            <a:off x="924558" y="5842571"/>
            <a:ext cx="3202335" cy="613144"/>
          </a:xfrm>
          <a:prstGeom prst="homePlat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sv-SE" sz="1600" b="1" dirty="0"/>
              <a:t>Medicinskt överlämnade</a:t>
            </a:r>
          </a:p>
        </p:txBody>
      </p:sp>
      <p:sp>
        <p:nvSpPr>
          <p:cNvPr id="15" name="Pil: sparr 14">
            <a:extLst>
              <a:ext uri="{FF2B5EF4-FFF2-40B4-BE49-F238E27FC236}">
                <a16:creationId xmlns:a16="http://schemas.microsoft.com/office/drawing/2014/main" id="{5B3DA99F-B403-A60C-526F-1CCC0770C466}"/>
              </a:ext>
            </a:extLst>
          </p:cNvPr>
          <p:cNvSpPr/>
          <p:nvPr/>
        </p:nvSpPr>
        <p:spPr>
          <a:xfrm>
            <a:off x="3918098" y="5847650"/>
            <a:ext cx="3625702" cy="613145"/>
          </a:xfrm>
          <a:prstGeom prst="chevron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Detta överlämnande är skolsköterskans  ansvar.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CB56AA6-9AB2-02D3-D235-C0BE344838C8}"/>
              </a:ext>
            </a:extLst>
          </p:cNvPr>
          <p:cNvSpPr/>
          <p:nvPr/>
        </p:nvSpPr>
        <p:spPr>
          <a:xfrm>
            <a:off x="392153" y="5842571"/>
            <a:ext cx="385638" cy="613144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6545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  <p:bldP spid="11" grpId="0" animBg="1"/>
      <p:bldP spid="5" grpId="0" animBg="1"/>
      <p:bldP spid="8" grpId="0" animBg="1"/>
      <p:bldP spid="3" grpId="0" animBg="1"/>
      <p:bldP spid="9" grpId="0" animBg="1"/>
      <p:bldP spid="14" grpId="0" animBg="1"/>
      <p:bldP spid="19" grpId="0" animBg="1"/>
      <p:bldP spid="20" grpId="0" animBg="1"/>
      <p:bldP spid="22" grpId="0" animBg="1"/>
      <p:bldP spid="13" grpId="0" animBg="1"/>
      <p:bldP spid="15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D4FC0-987F-8077-BA8B-C5150177A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171441-AA65-451C-4D0D-669F04A7B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401" y="436335"/>
            <a:ext cx="10833689" cy="685671"/>
          </a:xfrm>
        </p:spPr>
        <p:txBody>
          <a:bodyPr/>
          <a:lstStyle/>
          <a:p>
            <a:r>
              <a:rPr lang="sv-SE" sz="2500" dirty="0">
                <a:solidFill>
                  <a:schemeClr val="accent2"/>
                </a:solidFill>
              </a:rPr>
              <a:t>Tänk på att...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D008BE-DF5A-5D60-AA31-AD5D2B5413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1401" y="1454150"/>
            <a:ext cx="10732795" cy="44196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Uppgifter som behövs för att underlätta övergången ska överlämnas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ea typeface="ＭＳ Ｐゴシック"/>
              </a:rPr>
              <a:t>Ha dialog med vårdnadshavare och elev om vilka uppgifter som kan vara nödvändiga att lämna vid övergången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ea typeface="ＭＳ Ｐゴシック"/>
              </a:rPr>
              <a:t>Det är </a:t>
            </a:r>
            <a:r>
              <a:rPr lang="sv-SE" sz="2400" dirty="0"/>
              <a:t>angeläget att den avlämnande skolan gör en noggrann bedömning av vilka uppgifter som är lämpliga att lämna över till den nya skolan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  <a:p>
            <a:r>
              <a:rPr lang="sv-SE" sz="2400" dirty="0">
                <a:hlinkClick r:id="rId3"/>
              </a:rPr>
              <a:t>Läs mer på Skolverket sida om överlämning vid skolbyte här </a:t>
            </a:r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534002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3581B6-6577-5DDE-169E-AE2772439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401" y="436335"/>
            <a:ext cx="10833689" cy="685671"/>
          </a:xfrm>
        </p:spPr>
        <p:txBody>
          <a:bodyPr/>
          <a:lstStyle/>
          <a:p>
            <a:r>
              <a:rPr lang="sv-SE" sz="2500" dirty="0">
                <a:solidFill>
                  <a:schemeClr val="accent2"/>
                </a:solidFill>
              </a:rPr>
              <a:t>Tänk på att...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4A4ADA3-9055-DD05-863B-34E3659E8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1401" y="1454150"/>
            <a:ext cx="10732795" cy="3875618"/>
          </a:xfrm>
        </p:spPr>
        <p:txBody>
          <a:bodyPr/>
          <a:lstStyle/>
          <a:p>
            <a:r>
              <a:rPr lang="sv-SE" sz="2400" b="1" dirty="0">
                <a:ea typeface="ＭＳ Ｐゴシック"/>
              </a:rPr>
              <a:t>Psykologutredningar</a:t>
            </a:r>
            <a:r>
              <a:rPr lang="sv-SE" sz="2400" dirty="0">
                <a:ea typeface="ＭＳ Ｐゴシック"/>
              </a:rPr>
              <a:t> och</a:t>
            </a:r>
            <a:r>
              <a:rPr lang="sv-SE" sz="2400" b="1" dirty="0">
                <a:ea typeface="ＭＳ Ｐゴシック"/>
              </a:rPr>
              <a:t> logopedutredningar</a:t>
            </a:r>
            <a:r>
              <a:rPr lang="sv-SE" sz="2400" dirty="0">
                <a:ea typeface="ＭＳ Ｐゴシック"/>
              </a:rPr>
              <a:t> inte bifogas i det pedagogiska överlämnandet, men beskriv gärna vilka behov av stöd eller anpassningar eleverna behöver.</a:t>
            </a:r>
          </a:p>
          <a:p>
            <a:endParaRPr lang="sv-SE" sz="2400" dirty="0"/>
          </a:p>
          <a:p>
            <a:r>
              <a:rPr lang="sv-SE" sz="2400" dirty="0">
                <a:ea typeface="ＭＳ Ｐゴシック"/>
              </a:rPr>
              <a:t>Skicka hellre ett pedagogiskt överlämnande för mycket än ett för lite...</a:t>
            </a:r>
          </a:p>
          <a:p>
            <a:endParaRPr lang="sv-SE" sz="2400" dirty="0"/>
          </a:p>
          <a:p>
            <a:endParaRPr lang="sv-SE" sz="2400" dirty="0"/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4701207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small140611">
  <a:themeElements>
    <a:clrScheme name="Örebro kommun bas">
      <a:dk1>
        <a:sysClr val="windowText" lastClr="000000"/>
      </a:dk1>
      <a:lt1>
        <a:sysClr val="window" lastClr="FFFFFF"/>
      </a:lt1>
      <a:dk2>
        <a:srgbClr val="817370"/>
      </a:dk2>
      <a:lt2>
        <a:srgbClr val="ECEBE6"/>
      </a:lt2>
      <a:accent1>
        <a:srgbClr val="D63823"/>
      </a:accent1>
      <a:accent2>
        <a:srgbClr val="A95D89"/>
      </a:accent2>
      <a:accent3>
        <a:srgbClr val="0081A2"/>
      </a:accent3>
      <a:accent4>
        <a:srgbClr val="55830E"/>
      </a:accent4>
      <a:accent5>
        <a:srgbClr val="DB7E02"/>
      </a:accent5>
      <a:accent6>
        <a:srgbClr val="9AC877"/>
      </a:accent6>
      <a:hlink>
        <a:srgbClr val="0081A2"/>
      </a:hlink>
      <a:folHlink>
        <a:srgbClr val="A95D89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small lila bård  -  Kompatibilitetsläge" id="{7D3DEBEF-A788-4BF0-AE20-14A67344CCBF}" vid="{EA7A09F6-95B6-4F8A-8D2B-A8CD49FD67A2}"/>
    </a:ext>
  </a:extLst>
</a:theme>
</file>

<file path=ppt/theme/theme2.xml><?xml version="1.0" encoding="utf-8"?>
<a:theme xmlns:a="http://schemas.openxmlformats.org/drawingml/2006/main" name="1_Presentationsmall140611">
  <a:themeElements>
    <a:clrScheme name="Örebro kommun bas">
      <a:dk1>
        <a:sysClr val="windowText" lastClr="000000"/>
      </a:dk1>
      <a:lt1>
        <a:sysClr val="window" lastClr="FFFFFF"/>
      </a:lt1>
      <a:dk2>
        <a:srgbClr val="817370"/>
      </a:dk2>
      <a:lt2>
        <a:srgbClr val="ECEBE6"/>
      </a:lt2>
      <a:accent1>
        <a:srgbClr val="D63823"/>
      </a:accent1>
      <a:accent2>
        <a:srgbClr val="A95D89"/>
      </a:accent2>
      <a:accent3>
        <a:srgbClr val="0081A2"/>
      </a:accent3>
      <a:accent4>
        <a:srgbClr val="55830E"/>
      </a:accent4>
      <a:accent5>
        <a:srgbClr val="DB7E02"/>
      </a:accent5>
      <a:accent6>
        <a:srgbClr val="9AC877"/>
      </a:accent6>
      <a:hlink>
        <a:srgbClr val="0081A2"/>
      </a:hlink>
      <a:folHlink>
        <a:srgbClr val="A95D89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small lila bård  -  Kompatibilitetsläge" id="{7D3DEBEF-A788-4BF0-AE20-14A67344CCBF}" vid="{EA7A09F6-95B6-4F8A-8D2B-A8CD49FD67A2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5966e27-6dfb-4aab-9568-680c413a3201">
      <UserInfo>
        <DisplayName>Mattias Borg</DisplayName>
        <AccountId>32</AccountId>
        <AccountType/>
      </UserInfo>
    </SharedWithUsers>
    <lcf76f155ced4ddcb4097134ff3c332f xmlns="fd607f85-1bc5-44b5-a4a2-bfb921ae70b5">
      <Terms xmlns="http://schemas.microsoft.com/office/infopath/2007/PartnerControls"/>
    </lcf76f155ced4ddcb4097134ff3c332f>
    <TaxCatchAll xmlns="ffa2c3a2-db2c-4cca-bea4-1d681a28de3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AD9B1AD45E22468A3084D6090D7C23" ma:contentTypeVersion="14" ma:contentTypeDescription="Skapa ett nytt dokument." ma:contentTypeScope="" ma:versionID="24299737179fe7113dcaeedd5c68ec76">
  <xsd:schema xmlns:xsd="http://www.w3.org/2001/XMLSchema" xmlns:xs="http://www.w3.org/2001/XMLSchema" xmlns:p="http://schemas.microsoft.com/office/2006/metadata/properties" xmlns:ns2="fd607f85-1bc5-44b5-a4a2-bfb921ae70b5" xmlns:ns3="35966e27-6dfb-4aab-9568-680c413a3201" xmlns:ns4="ffa2c3a2-db2c-4cca-bea4-1d681a28de30" targetNamespace="http://schemas.microsoft.com/office/2006/metadata/properties" ma:root="true" ma:fieldsID="f92766e98bb2d28987387cb61b62df90" ns2:_="" ns3:_="" ns4:_="">
    <xsd:import namespace="fd607f85-1bc5-44b5-a4a2-bfb921ae70b5"/>
    <xsd:import namespace="35966e27-6dfb-4aab-9568-680c413a3201"/>
    <xsd:import namespace="ffa2c3a2-db2c-4cca-bea4-1d681a28de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607f85-1bc5-44b5-a4a2-bfb921ae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dmarkeringar" ma:readOnly="false" ma:fieldId="{5cf76f15-5ced-4ddc-b409-7134ff3c332f}" ma:taxonomyMulti="true" ma:sspId="f5ab608b-a20a-435c-822b-f93d5b39b4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966e27-6dfb-4aab-9568-680c413a32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a2c3a2-db2c-4cca-bea4-1d681a28de30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e937eb3e-7a70-4bb3-9375-400c20489633}" ma:internalName="TaxCatchAll" ma:showField="CatchAllData" ma:web="35966e27-6dfb-4aab-9568-680c413a32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37BC98-84E1-462C-BC30-4CE639832A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A353C1-AF62-4413-838F-3892623E7509}">
  <ds:schemaRefs>
    <ds:schemaRef ds:uri="fd607f85-1bc5-44b5-a4a2-bfb921ae70b5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ffa2c3a2-db2c-4cca-bea4-1d681a28de30"/>
    <ds:schemaRef ds:uri="35966e27-6dfb-4aab-9568-680c413a3201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CDC0C8F-689A-42FB-89C1-6E6075B035AB}">
  <ds:schemaRefs>
    <ds:schemaRef ds:uri="35966e27-6dfb-4aab-9568-680c413a3201"/>
    <ds:schemaRef ds:uri="fd607f85-1bc5-44b5-a4a2-bfb921ae70b5"/>
    <ds:schemaRef ds:uri="ffa2c3a2-db2c-4cca-bea4-1d681a28de3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9777</TotalTime>
  <Words>728</Words>
  <Application>Microsoft Office PowerPoint</Application>
  <PresentationFormat>Bredbild</PresentationFormat>
  <Paragraphs>138</Paragraphs>
  <Slides>13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13</vt:i4>
      </vt:variant>
    </vt:vector>
  </HeadingPairs>
  <TitlesOfParts>
    <vt:vector size="21" baseType="lpstr">
      <vt:lpstr>ＭＳ Ｐゴシック</vt:lpstr>
      <vt:lpstr>Aptos</vt:lpstr>
      <vt:lpstr>Arial</vt:lpstr>
      <vt:lpstr>Calibri</vt:lpstr>
      <vt:lpstr>Century Gothic</vt:lpstr>
      <vt:lpstr>source sans pro</vt:lpstr>
      <vt:lpstr>Presentationsmall140611</vt:lpstr>
      <vt:lpstr>1_Presentationsmall140611</vt:lpstr>
      <vt:lpstr>Välkommen till information om  övergång från grund- till gymnasieskola i Örebro</vt:lpstr>
      <vt:lpstr>Referensgruppen för överlämning</vt:lpstr>
      <vt:lpstr>Årshjul</vt:lpstr>
      <vt:lpstr>Innehåll för dagen</vt:lpstr>
      <vt:lpstr>Säker kommunikation mellan skolor</vt:lpstr>
      <vt:lpstr>Säker kommunikation när eleven byter gymnasieskola</vt:lpstr>
      <vt:lpstr>Processkarta - övergång från grund- till gymnasieskola</vt:lpstr>
      <vt:lpstr>Tänk på att... </vt:lpstr>
      <vt:lpstr>Tänk på att... </vt:lpstr>
      <vt:lpstr>Skriftlig bedömning vid F i betyg </vt:lpstr>
      <vt:lpstr>Pedagog Örebro</vt:lpstr>
      <vt:lpstr>Frågor?</vt:lpstr>
      <vt:lpstr>Tack för idag  och lycka till!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Årshjul  Överlämning grund- till gymnasieskola</dc:title>
  <dc:creator>Staffan Henningson</dc:creator>
  <cp:lastModifiedBy>Kristian Dyrvik</cp:lastModifiedBy>
  <cp:revision>38</cp:revision>
  <dcterms:created xsi:type="dcterms:W3CDTF">2023-09-12T10:52:06Z</dcterms:created>
  <dcterms:modified xsi:type="dcterms:W3CDTF">2026-04-16T06:10:15Z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0x010100C5AD9B1AD45E22468A3084D6090D7C23</vt:lpwstr>
  </property>
  <property fmtid="{D5CDD505-2E9C-101B-9397-08002B2CF9AE}" pid="3" name="MediaServiceImageTags">
    <vt:lpwstr/>
  </property>
</Properties>
</file>