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4"/>
  </p:sldMasterIdLst>
  <p:notesMasterIdLst>
    <p:notesMasterId r:id="rId30"/>
  </p:notesMasterIdLst>
  <p:handoutMasterIdLst>
    <p:handoutMasterId r:id="rId31"/>
  </p:handoutMasterIdLst>
  <p:sldIdLst>
    <p:sldId id="475" r:id="rId5"/>
    <p:sldId id="469" r:id="rId6"/>
    <p:sldId id="257" r:id="rId7"/>
    <p:sldId id="424" r:id="rId8"/>
    <p:sldId id="465" r:id="rId9"/>
    <p:sldId id="423" r:id="rId10"/>
    <p:sldId id="318" r:id="rId11"/>
    <p:sldId id="456" r:id="rId12"/>
    <p:sldId id="421" r:id="rId13"/>
    <p:sldId id="425" r:id="rId14"/>
    <p:sldId id="464" r:id="rId15"/>
    <p:sldId id="342" r:id="rId16"/>
    <p:sldId id="387" r:id="rId17"/>
    <p:sldId id="466" r:id="rId18"/>
    <p:sldId id="467" r:id="rId19"/>
    <p:sldId id="468" r:id="rId20"/>
    <p:sldId id="444" r:id="rId21"/>
    <p:sldId id="457" r:id="rId22"/>
    <p:sldId id="429" r:id="rId23"/>
    <p:sldId id="439" r:id="rId24"/>
    <p:sldId id="269" r:id="rId25"/>
    <p:sldId id="455" r:id="rId26"/>
    <p:sldId id="430" r:id="rId27"/>
    <p:sldId id="443" r:id="rId28"/>
    <p:sldId id="286" r:id="rId29"/>
  </p:sldIdLst>
  <p:sldSz cx="12192000" cy="6858000"/>
  <p:notesSz cx="6858000" cy="9144000"/>
  <p:defaultTextStyle>
    <a:defPPr>
      <a:defRPr lang="sv-SE"/>
    </a:defPPr>
    <a:lvl1pPr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1pPr>
    <a:lvl2pPr marL="609585"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2pPr>
    <a:lvl3pPr marL="1219170"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3pPr>
    <a:lvl4pPr marL="1828754"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4pPr>
    <a:lvl5pPr marL="2438339" algn="l" defTabSz="609585" rtl="0" eaLnBrk="0" fontAlgn="base" hangingPunct="0">
      <a:spcBef>
        <a:spcPct val="0"/>
      </a:spcBef>
      <a:spcAft>
        <a:spcPct val="0"/>
      </a:spcAft>
      <a:defRPr kern="1200">
        <a:solidFill>
          <a:schemeClr val="tx1"/>
        </a:solidFill>
        <a:latin typeface="Century Gothic" panose="020B0502020202020204" pitchFamily="34" charset="0"/>
        <a:ea typeface="ＭＳ Ｐゴシック" panose="020B0600070205080204" pitchFamily="34" charset="-128"/>
        <a:cs typeface="+mn-cs"/>
      </a:defRPr>
    </a:lvl5pPr>
    <a:lvl6pPr marL="3047924"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6pPr>
    <a:lvl7pPr marL="3657509"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7pPr>
    <a:lvl8pPr marL="4267093"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8pPr>
    <a:lvl9pPr marL="4876678" algn="l" defTabSz="1219170" rtl="0" eaLnBrk="1" latinLnBrk="0" hangingPunct="1">
      <a:defRPr kern="1200">
        <a:solidFill>
          <a:schemeClr val="tx1"/>
        </a:solidFill>
        <a:latin typeface="Century Gothic" panose="020B0502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ECFA08-3A50-7275-D458-01A5A1EC763F}" name="Gabriella Lundvall" initials="GL" userId="S::gabriella.lundvall@orebro.se::70924277-ca75-4caf-adc0-e9a59e6d1488" providerId="AD"/>
  <p188:author id="{78BD5710-0D50-E1AE-AF91-EC6C6D4AC23F}" name="Sara Malmlöv" initials="SM" userId="S::sara.malmlov@orebro.se::f87c1cc4-7077-490a-9a71-123d6a9b0df0" providerId="AD"/>
  <p188:author id="{1C454B5C-9F61-13A7-C10A-8E135277889E}" name="Sander Dahlberg" initials="SD" userId="S::sander.dahlberg@orebro.se::0fd80945-7167-453f-99b6-8ba0056a5716" providerId="AD"/>
  <p188:author id="{A9DE3F78-8BBF-17C3-67E2-70525E09FF7A}" name="Leyla Söderström" initials="LS" userId="S::leyla.soderstrom@orebro.se::67d7b98d-a47c-4e28-b9b1-0a360b2bc0a9" providerId="AD"/>
  <p188:author id="{14D2DC81-5CF8-990D-CFD0-D0E90B7515A2}" name="Jessy Ewel" initials="JE" userId="S::jessy.ewel@orebro.se::68b7d3f4-1626-47f8-8fc8-78bf0c23066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95D89"/>
    <a:srgbClr val="E83D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Format med tema 1 - dekorfär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7931" autoAdjust="0"/>
    <p:restoredTop sz="93447" autoAdjust="0"/>
  </p:normalViewPr>
  <p:slideViewPr>
    <p:cSldViewPr snapToGrid="0">
      <p:cViewPr varScale="1">
        <p:scale>
          <a:sx n="103" d="100"/>
          <a:sy n="103" d="100"/>
        </p:scale>
        <p:origin x="114" y="366"/>
      </p:cViewPr>
      <p:guideLst/>
    </p:cSldViewPr>
  </p:slideViewPr>
  <p:outlineViewPr>
    <p:cViewPr>
      <p:scale>
        <a:sx n="33" d="100"/>
        <a:sy n="33" d="100"/>
      </p:scale>
      <p:origin x="0" y="-261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B5D60A-72A9-4737-AB3B-34DBDF783C22}" type="datetimeFigureOut">
              <a:rPr lang="sv-SE" smtClean="0"/>
              <a:t>2026-03-20</a:t>
            </a:fld>
            <a:endParaRPr lang="sv-SE"/>
          </a:p>
        </p:txBody>
      </p:sp>
      <p:sp>
        <p:nvSpPr>
          <p:cNvPr id="4" name="Platshållare för sidfo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4EDBB5-B36B-4A16-873B-00976CD2D24F}" type="slidenum">
              <a:rPr lang="sv-SE" smtClean="0"/>
              <a:t>‹#›</a:t>
            </a:fld>
            <a:endParaRPr lang="sv-SE"/>
          </a:p>
        </p:txBody>
      </p:sp>
    </p:spTree>
    <p:extLst>
      <p:ext uri="{BB962C8B-B14F-4D97-AF65-F5344CB8AC3E}">
        <p14:creationId xmlns:p14="http://schemas.microsoft.com/office/powerpoint/2010/main" val="1540875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E05671-8DB9-4EFF-A527-69526D8C9A60}" type="datetimeFigureOut">
              <a:rPr lang="sv-SE" smtClean="0"/>
              <a:t>2026-03-20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C031AC-011C-4357-86DC-2DBE19C29452}" type="slidenum">
              <a:rPr lang="sv-SE" smtClean="0"/>
              <a:t>‹#›</a:t>
            </a:fld>
            <a:endParaRPr lang="sv-SE"/>
          </a:p>
        </p:txBody>
      </p:sp>
    </p:spTree>
    <p:extLst>
      <p:ext uri="{BB962C8B-B14F-4D97-AF65-F5344CB8AC3E}">
        <p14:creationId xmlns:p14="http://schemas.microsoft.com/office/powerpoint/2010/main" val="1568240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i.org/10.1017/S0033291720005036"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core.ac.uk/reader/79505094?utm_source=linkout"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dition.cnn.com/2023/09/06/health/marijuana-traffic-accidents-wellness/index.html"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ncbi.nlm.nih.gov/books/NBK425742/"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ncbi.nlm.nih.gov/pubmed/21145178"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sivz.eu/images/documenten/kerncijfers/"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www.nta.nhs.uk/uploads/yp2012vfinal.pdf" TargetMode="External"/><Relationship Id="rId4" Type="http://schemas.openxmlformats.org/officeDocument/2006/relationships/hyperlink" Target="NULL"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lakemedelsverket.se/sv/behandling-och-forskrivning/forskrivning/licenser#AccordionBlock-4849"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journals.lww.com/pain/Citation/2018/10000/Systematic_reviews_with_meta_analysis_on.2.aspx" TargetMode="External"/><Relationship Id="rId5" Type="http://schemas.openxmlformats.org/officeDocument/2006/relationships/hyperlink" Target="https://janusinfo.se/behandling/expertgruppsutlatanden/smartaochreumatologiskasjukdomar/smartaochreumatologiskasjukdomar/cannabismotsmartaoversiktochvarderingavevidenslaget.5.2d547c7018e51657e992bdd6.html" TargetMode="External"/><Relationship Id="rId4" Type="http://schemas.openxmlformats.org/officeDocument/2006/relationships/hyperlink" Target="https://www.svt.se/nyheter/inrikes/allt-fler-svenskar-far-medicinsk-cannabis-pa-recep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folkh&#228;lsomyndigheten.se" TargetMode="External"/><Relationship Id="rId3" Type="http://schemas.openxmlformats.org/officeDocument/2006/relationships/hyperlink" Target="http://www.flaticon.com" TargetMode="External"/><Relationship Id="rId7" Type="http://schemas.openxmlformats.org/officeDocument/2006/relationships/hyperlink" Target="https://www.behance.net/gallery/27431679/Animations-for-Flash-OLA-Game"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teded.tumblr.com/post/184226212108/how-stress-affects-the-brain" TargetMode="External"/><Relationship Id="rId5" Type="http://schemas.openxmlformats.org/officeDocument/2006/relationships/hyperlink" Target="https://www.getsmartaboutafib.com/interactive" TargetMode="External"/><Relationship Id="rId4" Type="http://schemas.openxmlformats.org/officeDocument/2006/relationships/hyperlink" Target="https://gfycat.com/welloffimpartialcaracal"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n.wikipedia.org/wiki/List_of_names_for_cannabis"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time.com/4747501/420-day-weed-marijuana-pot-slang/"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doi.org/10.1177%2F2045125320954992"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lakemedelsverket.se/sv/behandling-och-forskrivning/kopa-anvanda-och-hantera/kopa-medicin/kopa-medicin-pa-natet/cannabidiol-cbd#hmainbody1" TargetMode="External"/><Relationship Id="rId4" Type="http://schemas.openxmlformats.org/officeDocument/2006/relationships/hyperlink" Target="https://narkotikapolitisktcenter.se/wp-content/uploads/2020/07/NPC-reder-ut-medicinsk-cannabis.pdf"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monitoringthefuture.org/data/19data/19drtbl6.pdf"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s://www.can.se/pressmeddelande/okning-av-snusande-och-spel-om-pengar-bland-unga/" TargetMode="External"/><Relationship Id="rId4" Type="http://schemas.openxmlformats.org/officeDocument/2006/relationships/hyperlink" Target="https://www.can.se/app/uploads/2022/03/can-rapport-209-anvandning-och-beroendeproblem-av-alkhol-narkotika-och-tobak.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a:latin typeface="Calibri"/>
                <a:ea typeface="Calibri"/>
                <a:cs typeface="Calibri"/>
              </a:rPr>
              <a:t>Att göra:</a:t>
            </a:r>
          </a:p>
          <a:p>
            <a:r>
              <a:rPr lang="sv-SE">
                <a:latin typeface="Calibri"/>
                <a:ea typeface="Calibri"/>
                <a:cs typeface="Calibri"/>
              </a:rPr>
              <a:t>Överväg att eventuellt dela in eleverna i </a:t>
            </a:r>
            <a:r>
              <a:rPr lang="sv-SE" err="1">
                <a:latin typeface="Calibri"/>
                <a:ea typeface="Calibri"/>
                <a:cs typeface="Calibri"/>
              </a:rPr>
              <a:t>lärgrupper</a:t>
            </a:r>
            <a:r>
              <a:rPr lang="sv-SE">
                <a:latin typeface="Calibri"/>
                <a:ea typeface="Calibri"/>
                <a:cs typeface="Calibri"/>
              </a:rPr>
              <a:t> samt dela ut penna och papper. </a:t>
            </a:r>
          </a:p>
        </p:txBody>
      </p:sp>
      <p:sp>
        <p:nvSpPr>
          <p:cNvPr id="4" name="Platshållare för bildnummer 3"/>
          <p:cNvSpPr>
            <a:spLocks noGrp="1"/>
          </p:cNvSpPr>
          <p:nvPr>
            <p:ph type="sldNum" sz="quarter" idx="5"/>
          </p:nvPr>
        </p:nvSpPr>
        <p:spPr/>
        <p:txBody>
          <a:bodyPr/>
          <a:lstStyle/>
          <a:p>
            <a:fld id="{7FC031AC-011C-4357-86DC-2DBE19C29452}" type="slidenum">
              <a:rPr lang="sv-SE" smtClean="0"/>
              <a:t>1</a:t>
            </a:fld>
            <a:endParaRPr lang="sv-SE"/>
          </a:p>
        </p:txBody>
      </p:sp>
    </p:spTree>
    <p:extLst>
      <p:ext uri="{BB962C8B-B14F-4D97-AF65-F5344CB8AC3E}">
        <p14:creationId xmlns:p14="http://schemas.microsoft.com/office/powerpoint/2010/main" val="3738160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a:t>Att säga:</a:t>
            </a:r>
            <a:endParaRPr lang="sv-SE"/>
          </a:p>
          <a:p>
            <a:pPr marL="171450" indent="-171450">
              <a:buFont typeface="Arial"/>
              <a:buChar char="•"/>
            </a:pPr>
            <a:r>
              <a:rPr lang="sv-SE">
                <a:ea typeface="Calibri"/>
              </a:rPr>
              <a:t>Varför tror ni att unga väljer att inte använda cannabis?</a:t>
            </a:r>
          </a:p>
          <a:p>
            <a:pPr marL="171450" indent="-171450">
              <a:buFont typeface="Arial"/>
              <a:buChar char="•"/>
            </a:pPr>
            <a:r>
              <a:rPr lang="sv-SE">
                <a:ea typeface="Calibri"/>
              </a:rPr>
              <a:t>Prata med de du sitter med i två minuter.</a:t>
            </a:r>
          </a:p>
          <a:p>
            <a:r>
              <a:rPr lang="sv-SE" i="1">
                <a:ea typeface="Calibri"/>
              </a:rPr>
              <a:t>Klicka</a:t>
            </a:r>
            <a:r>
              <a:rPr lang="sv-SE">
                <a:ea typeface="Calibri"/>
              </a:rPr>
              <a:t>!</a:t>
            </a:r>
          </a:p>
          <a:p>
            <a:pPr marL="171450" indent="-171450">
              <a:buFont typeface="Arial"/>
              <a:buChar char="•"/>
            </a:pPr>
            <a:r>
              <a:rPr lang="sv-SE">
                <a:ea typeface="Calibri"/>
              </a:rPr>
              <a:t>Här ser ni de fem vanligaste anledningarna.</a:t>
            </a:r>
          </a:p>
          <a:p>
            <a:endParaRPr lang="sv-SE">
              <a:ea typeface="Calibri"/>
            </a:endParaRPr>
          </a:p>
          <a:p>
            <a:endParaRPr lang="sv-SE">
              <a:ea typeface="Calibri"/>
            </a:endParaRPr>
          </a:p>
        </p:txBody>
      </p:sp>
      <p:sp>
        <p:nvSpPr>
          <p:cNvPr id="4" name="Platshållare för bildnummer 3"/>
          <p:cNvSpPr>
            <a:spLocks noGrp="1"/>
          </p:cNvSpPr>
          <p:nvPr>
            <p:ph type="sldNum" sz="quarter" idx="5"/>
          </p:nvPr>
        </p:nvSpPr>
        <p:spPr/>
        <p:txBody>
          <a:bodyPr/>
          <a:lstStyle/>
          <a:p>
            <a:pPr>
              <a:defRPr/>
            </a:pPr>
            <a:fld id="{4E8FB112-51C3-48A2-B22D-FA4E93CEB2E4}" type="slidenum">
              <a:rPr lang="sv-SE"/>
              <a:pPr>
                <a:defRPr/>
              </a:pPr>
              <a:t>10</a:t>
            </a:fld>
            <a:endParaRPr lang="sv-SE"/>
          </a:p>
        </p:txBody>
      </p:sp>
    </p:spTree>
    <p:extLst>
      <p:ext uri="{BB962C8B-B14F-4D97-AF65-F5344CB8AC3E}">
        <p14:creationId xmlns:p14="http://schemas.microsoft.com/office/powerpoint/2010/main" val="1208136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1"/>
              <a:t>Att säga:</a:t>
            </a:r>
            <a:endParaRPr lang="sv-SE"/>
          </a:p>
          <a:p>
            <a:pPr marL="171450" indent="-171450">
              <a:buFont typeface="Arial"/>
              <a:buChar char="•"/>
            </a:pPr>
            <a:r>
              <a:rPr lang="sv-SE">
                <a:ea typeface="Calibri"/>
                <a:cs typeface="Calibri"/>
              </a:rPr>
              <a:t>Du kommer att få 5 vanliga påståenden om cannabis. Din uppgift är att fundera på om påståendet är fakta eller åsikt. Om du tror att påståendet är fakta ställer du dig till höger i rummet. Om du tror att det är en åsikt ställer de sig till vänster. Vet du inte, ställer du dig i mitten. </a:t>
            </a:r>
            <a:endParaRPr lang="sv-SE"/>
          </a:p>
        </p:txBody>
      </p:sp>
      <p:sp>
        <p:nvSpPr>
          <p:cNvPr id="4" name="Platshållare för bildnummer 3"/>
          <p:cNvSpPr>
            <a:spLocks noGrp="1"/>
          </p:cNvSpPr>
          <p:nvPr>
            <p:ph type="sldNum" sz="quarter" idx="5"/>
          </p:nvPr>
        </p:nvSpPr>
        <p:spPr/>
        <p:txBody>
          <a:bodyPr/>
          <a:lstStyle/>
          <a:p>
            <a:pPr>
              <a:defRPr/>
            </a:pPr>
            <a:fld id="{4E8FB112-51C3-48A2-B22D-FA4E93CEB2E4}" type="slidenum">
              <a:rPr lang="sv-SE"/>
              <a:pPr>
                <a:defRPr/>
              </a:pPr>
              <a:t>11</a:t>
            </a:fld>
            <a:endParaRPr lang="sv-SE"/>
          </a:p>
        </p:txBody>
      </p:sp>
    </p:spTree>
    <p:extLst>
      <p:ext uri="{BB962C8B-B14F-4D97-AF65-F5344CB8AC3E}">
        <p14:creationId xmlns:p14="http://schemas.microsoft.com/office/powerpoint/2010/main" val="1112059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lIns="89584" tIns="44792" rIns="89584" bIns="44792"/>
          <a:lstStyle/>
          <a:p>
            <a:r>
              <a:rPr lang="sv-SE" i="1"/>
              <a:t>Att säga:</a:t>
            </a:r>
            <a:endParaRPr lang="sv-SE"/>
          </a:p>
          <a:p>
            <a:pPr marL="285750" indent="-285750">
              <a:buFont typeface="Arial"/>
              <a:buChar char="•"/>
            </a:pPr>
            <a:r>
              <a:rPr lang="sv-SE"/>
              <a:t>"Cannabis är bra för inlärningen"</a:t>
            </a:r>
            <a:endParaRPr lang="sv-SE">
              <a:sym typeface="Wingdings"/>
            </a:endParaRPr>
          </a:p>
          <a:p>
            <a:pPr marL="285750" indent="-285750">
              <a:buFont typeface="Arial"/>
              <a:buChar char="•"/>
            </a:pPr>
            <a:r>
              <a:rPr lang="sv-SE">
                <a:sym typeface="Wingdings"/>
              </a:rPr>
              <a:t>Om du tror att det är fakta, ställ dig på höger sida, och om du tror att det är en åsikt, ställ dig på vänster sida. Om du är osäker, ställ dig i mitten av rummet.</a:t>
            </a:r>
            <a:endParaRPr lang="sv-SE">
              <a:ea typeface="Calibri" panose="020F0502020204030204"/>
              <a:cs typeface="Calibri" panose="020F0502020204030204"/>
            </a:endParaRPr>
          </a:p>
          <a:p>
            <a:r>
              <a:rPr lang="sv-SE"/>
              <a:t>Svar:</a:t>
            </a:r>
          </a:p>
          <a:p>
            <a:pPr marL="285750" indent="-285750">
              <a:buFont typeface="Arial"/>
              <a:buChar char="•"/>
            </a:pPr>
            <a:r>
              <a:rPr lang="sv-SE">
                <a:sym typeface="Wingdings"/>
              </a:rPr>
              <a:t>(Klick) Detta är en åsikt. </a:t>
            </a:r>
            <a:endParaRPr lang="sv-SE">
              <a:ea typeface="Calibri" panose="020F0502020204030204"/>
              <a:cs typeface="Calibri" panose="020F0502020204030204"/>
            </a:endParaRPr>
          </a:p>
          <a:p>
            <a:pPr marL="285750" indent="-285750">
              <a:buFont typeface="Arial"/>
              <a:buChar char="•"/>
            </a:pPr>
            <a:r>
              <a:rPr lang="sv-SE">
                <a:sym typeface="Wingdings"/>
              </a:rPr>
              <a:t>Cannabis rubbar balansen i din </a:t>
            </a:r>
            <a:r>
              <a:rPr lang="sv-SE" err="1">
                <a:sym typeface="Wingdings"/>
              </a:rPr>
              <a:t>hippocampus</a:t>
            </a:r>
            <a:r>
              <a:rPr lang="sv-SE">
                <a:sym typeface="Wingdings"/>
              </a:rPr>
              <a:t> och </a:t>
            </a:r>
            <a:r>
              <a:rPr lang="sv-SE" err="1">
                <a:sym typeface="Wingdings"/>
              </a:rPr>
              <a:t>amygdala</a:t>
            </a:r>
            <a:r>
              <a:rPr lang="sv-SE">
                <a:sym typeface="Wingdings"/>
              </a:rPr>
              <a:t>. Det kan påverka </a:t>
            </a:r>
            <a:r>
              <a:rPr lang="sv-SE" err="1">
                <a:sym typeface="Wingdings"/>
              </a:rPr>
              <a:t>hippocampus</a:t>
            </a:r>
            <a:r>
              <a:rPr lang="sv-SE">
                <a:sym typeface="Wingdings"/>
              </a:rPr>
              <a:t> förmåga att omvandla korttidsminnen till långtidsminnen. Dessutom kan det störa din förmåga att få tillgång till långtidsminnen.</a:t>
            </a:r>
            <a:endParaRPr lang="sv-SE">
              <a:ea typeface="Calibri" panose="020F0502020204030204"/>
              <a:cs typeface="Calibri" panose="020F0502020204030204"/>
            </a:endParaRPr>
          </a:p>
          <a:p>
            <a:pPr marL="285750" indent="-285750" defTabSz="457200">
              <a:buFont typeface="Arial"/>
              <a:buChar char="•"/>
              <a:defRPr/>
            </a:pPr>
            <a:r>
              <a:rPr lang="sv-SE">
                <a:sym typeface="Wingdings"/>
              </a:rPr>
              <a:t>Det finns vetenskapliga bevis som stödjer detta och bevis som visar att ungdomar som använder cannabis har större risk att få lägre betyg och mindre sannolikhet att ta examen.</a:t>
            </a:r>
            <a:endParaRPr lang="sv-SE">
              <a:ea typeface="Calibri"/>
              <a:cs typeface="Calibri"/>
            </a:endParaRPr>
          </a:p>
          <a:p>
            <a:pPr marL="285750" indent="-285750" defTabSz="457200">
              <a:buFont typeface="Arial"/>
              <a:buChar char="•"/>
              <a:defRPr/>
            </a:pPr>
            <a:r>
              <a:rPr lang="sv-SE">
                <a:ea typeface="Calibri"/>
                <a:cs typeface="Calibri"/>
              </a:rPr>
              <a:t>Cannabis påverkar även framloben och de kognitiva förmågorna som att förstå och hantera information.</a:t>
            </a:r>
          </a:p>
          <a:p>
            <a:endParaRPr lang="en-US" sz="1050">
              <a:latin typeface="Aptos"/>
              <a:ea typeface="Calibri"/>
              <a:cs typeface="Calibri"/>
            </a:endParaRPr>
          </a:p>
          <a:p>
            <a:r>
              <a:rPr lang="en-US" sz="1050" err="1">
                <a:latin typeface="Aptos"/>
                <a:ea typeface="Lucida Grande"/>
                <a:cs typeface="Calibri"/>
              </a:rPr>
              <a:t>Källor</a:t>
            </a:r>
            <a:r>
              <a:rPr lang="en-US" sz="1050">
                <a:latin typeface="Aptos"/>
                <a:ea typeface="Lucida Grande"/>
                <a:cs typeface="Calibri"/>
              </a:rPr>
              <a:t>: </a:t>
            </a:r>
            <a:r>
              <a:rPr lang="en-US"/>
              <a:t>Power, E. et al. (2021). </a:t>
            </a:r>
            <a:r>
              <a:rPr lang="en-US" i="1"/>
              <a:t>Intelligence quotient decline following frequent or dependent cannabis use in youth: a systematic review and meta-analysis of longitudinal studies</a:t>
            </a:r>
            <a:r>
              <a:rPr lang="en-US"/>
              <a:t>. Psychological Medicine, Volume 51, Issue 2, January 2021, pp. 194 – 200.                          </a:t>
            </a:r>
            <a:r>
              <a:rPr lang="en-US" u="sng">
                <a:hlinkClick r:id="rId3"/>
              </a:rPr>
              <a:t>https://doi.org/10.1017/S0033291720005036</a:t>
            </a:r>
            <a:endParaRPr lang="en-US" sz="1050">
              <a:latin typeface="Aptos"/>
              <a:ea typeface="Lucida Grande"/>
              <a:cs typeface="Calibri"/>
            </a:endParaRPr>
          </a:p>
          <a:p>
            <a:endParaRPr lang="en-US" u="sng"/>
          </a:p>
          <a:p>
            <a:r>
              <a:rPr lang="en-US"/>
              <a:t>Meier MH, Caspi A, Ambler A, et al.: Persistent cannabis users show neuropsychological decline from childhood to midlife. Proc Natl </a:t>
            </a:r>
            <a:r>
              <a:rPr lang="en-US" err="1"/>
              <a:t>Acad</a:t>
            </a:r>
            <a:r>
              <a:rPr lang="en-US"/>
              <a:t> Sci U S A. 2012, 109:E2657-64. 10.1073/pnas.1206820109</a:t>
            </a:r>
          </a:p>
          <a:p>
            <a:r>
              <a:rPr lang="en-US">
                <a:hlinkClick r:id="rId4"/>
              </a:rPr>
              <a:t>https://core.ac.uk/reader/79505094?utm_source=linkout</a:t>
            </a:r>
            <a:r>
              <a:rPr lang="en-US"/>
              <a:t> </a:t>
            </a:r>
          </a:p>
          <a:p>
            <a:endParaRPr lang="en-US">
              <a:latin typeface="Aptos"/>
              <a:ea typeface="Lucida Grande"/>
              <a:cs typeface="Calibri"/>
            </a:endParaRPr>
          </a:p>
          <a:p>
            <a:r>
              <a:rPr lang="en-US"/>
              <a:t>Volkow ND, Swanson JM, Evins AE, DeLisi LE, Meier MH, Gonzalez R, Bloomfield MA, Curran HV, Baler R. Effects of Cannabis Use on Human Behavior, Including Cognition, Motivation, and Psychosis: A Review. JAMA Psychiatry. 2016 Mar;73(3):292-7. </a:t>
            </a:r>
          </a:p>
          <a:p>
            <a:r>
              <a:rPr lang="en-US" err="1"/>
              <a:t>doi</a:t>
            </a:r>
            <a:r>
              <a:rPr lang="en-US"/>
              <a:t>: 10.1001/jamapsychiatry.2015.3278. PMID: 26842658. </a:t>
            </a:r>
          </a:p>
          <a:p>
            <a:endParaRPr lang="en-US" sz="1050">
              <a:latin typeface="Aptos"/>
              <a:ea typeface="Lucida Grande"/>
              <a:cs typeface="Calibri"/>
            </a:endParaRPr>
          </a:p>
          <a:p>
            <a:pPr marL="171450" indent="-171450">
              <a:buFont typeface="Arial" panose="020B0604020202020204" pitchFamily="34" charset="0"/>
              <a:buChar char="•"/>
            </a:pPr>
            <a:endParaRPr lang="en-US" sz="1800">
              <a:latin typeface="Lucida Grande"/>
              <a:ea typeface="Lucida Grande"/>
              <a:cs typeface="Calibri"/>
            </a:endParaRPr>
          </a:p>
          <a:p>
            <a:pPr marL="171450" indent="-171450">
              <a:buFont typeface="Arial" panose="020B0604020202020204" pitchFamily="34" charset="0"/>
              <a:buChar char="•"/>
            </a:pPr>
            <a:endParaRPr lang="en-US" sz="1800">
              <a:latin typeface="Lucida Grande"/>
              <a:ea typeface="Lucida Grande"/>
              <a:cs typeface="Calibri"/>
            </a:endParaRPr>
          </a:p>
        </p:txBody>
      </p:sp>
    </p:spTree>
    <p:extLst>
      <p:ext uri="{BB962C8B-B14F-4D97-AF65-F5344CB8AC3E}">
        <p14:creationId xmlns:p14="http://schemas.microsoft.com/office/powerpoint/2010/main" val="1601238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lIns="89584" tIns="44792" rIns="89584" bIns="44792"/>
          <a:lstStyle/>
          <a:p>
            <a:r>
              <a:rPr lang="sv-SE" i="1"/>
              <a:t>Att säga:</a:t>
            </a:r>
            <a:endParaRPr lang="sv-SE"/>
          </a:p>
          <a:p>
            <a:pPr marL="285750" indent="-285750">
              <a:buFont typeface="Arial"/>
              <a:buChar char="•"/>
            </a:pPr>
            <a:r>
              <a:rPr lang="sv-SE"/>
              <a:t>Vad tror ni, är detta fakta eller åsikt? "Du kan inte dö av en</a:t>
            </a:r>
            <a:r>
              <a:rPr lang="sv-SE">
                <a:sym typeface="Wingdings"/>
              </a:rPr>
              <a:t> överdos av cannabis."</a:t>
            </a:r>
            <a:endParaRPr lang="sv-SE">
              <a:ea typeface="Calibri" panose="020F0502020204030204"/>
              <a:cs typeface="Calibri" panose="020F0502020204030204"/>
            </a:endParaRPr>
          </a:p>
          <a:p>
            <a:pPr marL="285750" indent="-285750">
              <a:buFont typeface="Arial"/>
              <a:buChar char="•"/>
            </a:pPr>
            <a:r>
              <a:rPr lang="sv-SE"/>
              <a:t>Om du tror att det är fakta, ställ dig på höger sida, och om du tror att det är en åsikt, ställ dig på vänster sida. Om du är osäker, ställ dig i mitten av rummet.</a:t>
            </a:r>
            <a:endParaRPr lang="sv-SE">
              <a:sym typeface="Wingdings"/>
            </a:endParaRPr>
          </a:p>
          <a:p>
            <a:r>
              <a:rPr lang="sv-SE"/>
              <a:t>Svar:</a:t>
            </a:r>
          </a:p>
          <a:p>
            <a:pPr marL="285750" indent="-285750">
              <a:buFont typeface="Arial"/>
              <a:buChar char="•"/>
            </a:pPr>
            <a:r>
              <a:rPr lang="sv-SE">
                <a:sym typeface="Wingdings"/>
              </a:rPr>
              <a:t>(Klick) Detta är fakta.</a:t>
            </a:r>
            <a:endParaRPr lang="sv-SE">
              <a:ea typeface="Calibri" panose="020F0502020204030204"/>
              <a:cs typeface="Calibri" panose="020F0502020204030204"/>
            </a:endParaRPr>
          </a:p>
          <a:p>
            <a:pPr marL="285750" indent="-285750">
              <a:buFont typeface="Arial"/>
              <a:buChar char="•"/>
            </a:pPr>
            <a:r>
              <a:rPr lang="sv-SE">
                <a:sym typeface="Wingdings"/>
              </a:rPr>
              <a:t>Det finns inga kända fall där någon har dött av att endast ha använt cannabis.</a:t>
            </a:r>
            <a:endParaRPr lang="sv-SE">
              <a:ea typeface="Calibri" panose="020F0502020204030204"/>
              <a:cs typeface="Calibri" panose="020F0502020204030204"/>
            </a:endParaRPr>
          </a:p>
          <a:p>
            <a:pPr marL="285750" indent="-285750">
              <a:buFont typeface="Arial"/>
              <a:buChar char="•"/>
            </a:pPr>
            <a:r>
              <a:rPr lang="sv-SE">
                <a:sym typeface="Wingdings"/>
              </a:rPr>
              <a:t>Däremot kan du fatta riskfyllda beslut när du är påverkad och skada dig själv eller någon annan.</a:t>
            </a:r>
            <a:endParaRPr lang="sv-SE">
              <a:ea typeface="Calibri" panose="020F0502020204030204"/>
              <a:cs typeface="Calibri" panose="020F0502020204030204"/>
            </a:endParaRPr>
          </a:p>
          <a:p>
            <a:pPr marL="285750" indent="-285750">
              <a:buFont typeface="Arial"/>
              <a:buChar char="•"/>
            </a:pPr>
            <a:r>
              <a:rPr lang="sv-SE">
                <a:sym typeface="Wingdings"/>
              </a:rPr>
              <a:t>Tänk dig att någon röker eller äter cannabis och sedan sätter de sig bakom ratten. Hur tror ni att det går? (klick).</a:t>
            </a:r>
            <a:endParaRPr lang="sv-SE">
              <a:ea typeface="Calibri"/>
              <a:sym typeface="Wingdings"/>
            </a:endParaRPr>
          </a:p>
          <a:p>
            <a:pPr marL="285750" indent="-285750">
              <a:buFont typeface="Arial"/>
              <a:buChar char="•"/>
            </a:pPr>
            <a:r>
              <a:rPr lang="sv-SE">
                <a:sym typeface="Wingdings"/>
              </a:rPr>
              <a:t>Inte så bra enligt forskning. I länder där cannabis är laglig dör fler i trafikolyckor. Detta är dock bara ett exempel på hur man kan skada sig själv eller andra när man är hög.</a:t>
            </a:r>
            <a:endParaRPr lang="sv-SE">
              <a:ea typeface="Calibri" panose="020F0502020204030204"/>
              <a:cs typeface="Calibri" panose="020F0502020204030204"/>
            </a:endParaRPr>
          </a:p>
          <a:p>
            <a:pPr marL="285750" indent="-285750">
              <a:buFont typeface="Arial"/>
              <a:buChar char="•"/>
            </a:pPr>
            <a:endParaRPr lang="sv-SE">
              <a:ea typeface="Calibri" panose="020F0502020204030204"/>
              <a:cs typeface="Calibri" panose="020F0502020204030204"/>
            </a:endParaRPr>
          </a:p>
          <a:p>
            <a:r>
              <a:rPr lang="sv-SE" sz="1800">
                <a:latin typeface="Lucida Grande"/>
                <a:ea typeface="Lucida Grande"/>
                <a:cs typeface="Calibri"/>
                <a:sym typeface="Wingdings"/>
              </a:rPr>
              <a:t>Källor: </a:t>
            </a:r>
            <a:endParaRPr lang="sv-SE" sz="1800">
              <a:latin typeface="Lucida Grande"/>
              <a:ea typeface="Lucida Grande"/>
              <a:cs typeface="Calibri"/>
            </a:endParaRPr>
          </a:p>
          <a:p>
            <a:r>
              <a:rPr lang="sv-SE">
                <a:hlinkClick r:id="rId3"/>
              </a:rPr>
              <a:t>https://edition.cnn.com/2023/09/06/health/marijuana-traffic-accidents-wellness/index.html</a:t>
            </a:r>
            <a:r>
              <a:rPr lang="sv-SE"/>
              <a:t> </a:t>
            </a:r>
          </a:p>
          <a:p>
            <a:endParaRPr lang="sv-SE" sz="1800">
              <a:cs typeface="Calibri"/>
            </a:endParaRPr>
          </a:p>
          <a:p>
            <a:r>
              <a:rPr lang="en-US"/>
              <a:t>Rock KL, Englund A, Morley S, Rice K, Copeland CS. Can cannabis kill? Characteristics of deaths following cannabis use in England (1998–2020). Journal of Psychopharmacology. 2022;36(12):1362-1370. doi:10.1177/02698811221115760</a:t>
            </a:r>
          </a:p>
          <a:p>
            <a:endParaRPr lang="en-US" sz="1800">
              <a:latin typeface="Lucida Grande"/>
              <a:cs typeface="Calibri"/>
            </a:endParaRPr>
          </a:p>
          <a:p>
            <a:r>
              <a:rPr lang="en-US"/>
              <a:t>National Academies of Sciences, Engineering, and Medicine; Health and Medicine Division; Board on Population Health and Public Health Practice; Committee on the Health Effects of Marijuana: An Evidence Review and Research Agenda. The Health Effects of Cannabis and Cannabinoids: The Current State of Evidence and Recommendations for Research. Washington (DC): National Academies Press (US); 2017 Jan 12. 9, Injury and Death. Available from: </a:t>
            </a:r>
            <a:r>
              <a:rPr lang="en-US">
                <a:hlinkClick r:id="rId4"/>
              </a:rPr>
              <a:t>https://www.ncbi.nlm.nih.gov/books/NBK425742/</a:t>
            </a:r>
            <a:r>
              <a:rPr lang="en-US"/>
              <a:t> </a:t>
            </a:r>
          </a:p>
        </p:txBody>
      </p:sp>
    </p:spTree>
    <p:extLst>
      <p:ext uri="{BB962C8B-B14F-4D97-AF65-F5344CB8AC3E}">
        <p14:creationId xmlns:p14="http://schemas.microsoft.com/office/powerpoint/2010/main" val="2566519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lIns="89584" tIns="44792" rIns="89584" bIns="44792"/>
          <a:lstStyle/>
          <a:p>
            <a:r>
              <a:rPr lang="sv-SE" i="1"/>
              <a:t>Att säga:</a:t>
            </a:r>
            <a:endParaRPr lang="sv-SE"/>
          </a:p>
          <a:p>
            <a:pPr marL="171450" indent="-171450">
              <a:buFont typeface="Arial"/>
              <a:buChar char="•"/>
            </a:pPr>
            <a:r>
              <a:rPr lang="sv-SE"/>
              <a:t>Vad säger ni om detta påstående: "Cannabis kan vara beroendeframkallande."</a:t>
            </a:r>
          </a:p>
          <a:p>
            <a:pPr marL="171450" indent="-171450">
              <a:buFont typeface="Arial"/>
              <a:buChar char="•"/>
            </a:pPr>
            <a:r>
              <a:rPr lang="sv-SE"/>
              <a:t>Om du tror att det är fakta, ställ dig på höger sida, och om du tror att det är en åsikt, ställ dig på vänster sida. Om du är osäker, ställ dig i mitten av rummet.</a:t>
            </a:r>
          </a:p>
          <a:p>
            <a:r>
              <a:rPr lang="sv-SE"/>
              <a:t>Svar:</a:t>
            </a:r>
          </a:p>
          <a:p>
            <a:pPr marL="285750" indent="-285750">
              <a:buFont typeface="Arial"/>
              <a:buChar char="•"/>
            </a:pPr>
            <a:r>
              <a:rPr lang="sv-SE"/>
              <a:t>(Klick) Detta är fakta.</a:t>
            </a:r>
          </a:p>
          <a:p>
            <a:pPr marL="285750" indent="-285750">
              <a:buFont typeface="Arial"/>
              <a:buChar char="•"/>
            </a:pPr>
            <a:r>
              <a:rPr lang="sv-SE"/>
              <a:t>Cirka 1 av 3 unga användare som brukar dagligen blir beroende av cannabis.</a:t>
            </a:r>
          </a:p>
          <a:p>
            <a:pPr marL="285750" indent="-285750">
              <a:buFont typeface="Arial"/>
              <a:buChar char="•"/>
            </a:pPr>
            <a:r>
              <a:rPr lang="sv-SE"/>
              <a:t>Risken för beroende är högre desto yngre man är. När man är i tonåren utvecklas hjärnan fortfarande och användning av cannabis kan överstimulera  hjärnans belöningscenter, som är mycket mottagligt för beroende. Vi kommer att diskutera detta mer detaljerat senare.</a:t>
            </a:r>
          </a:p>
          <a:p>
            <a:pPr marL="285750" indent="-285750">
              <a:buFont typeface="Arial"/>
              <a:buChar char="•"/>
            </a:pPr>
            <a:endParaRPr lang="en-US"/>
          </a:p>
          <a:p>
            <a:r>
              <a:rPr lang="en-US" err="1"/>
              <a:t>Källor</a:t>
            </a:r>
            <a:r>
              <a:rPr lang="en-US" i="1"/>
              <a:t>:</a:t>
            </a:r>
            <a:endParaRPr lang="en-US"/>
          </a:p>
          <a:p>
            <a:r>
              <a:rPr lang="en-US"/>
              <a:t>Hall, W. What has research over the past two decades revealed about the adverse health effects of recreational cannabis use? Addiction, 2015; 110: 19–35</a:t>
            </a:r>
          </a:p>
          <a:p>
            <a:endParaRPr lang="en-US"/>
          </a:p>
          <a:p>
            <a:r>
              <a:rPr lang="en-US"/>
              <a:t>Budney AJ, Roffman R, Stephens RS, Walker D. Marijuana dependence and its treatment. Addict Sci Clin </a:t>
            </a:r>
            <a:r>
              <a:rPr lang="en-US" err="1"/>
              <a:t>Pract</a:t>
            </a:r>
            <a:r>
              <a:rPr lang="en-US"/>
              <a:t>. 2007 Dec;4(1):4-16. </a:t>
            </a:r>
            <a:r>
              <a:rPr lang="en-US" err="1"/>
              <a:t>doi</a:t>
            </a:r>
            <a:r>
              <a:rPr lang="en-US"/>
              <a:t>: 10.1151/ascp07414. PMID: 18292704; PMCID: PMC2797098 </a:t>
            </a:r>
          </a:p>
          <a:p>
            <a:pPr marL="285750" indent="-285750">
              <a:buFont typeface="Arial"/>
              <a:buChar char="•"/>
            </a:pPr>
            <a:r>
              <a:rPr lang="en-US">
                <a:hlinkClick r:id="rId3"/>
              </a:rPr>
              <a:t>https://www.ncbi.nlm.nih.gov/pubmed/21145178</a:t>
            </a:r>
            <a:endParaRPr lang="sv-SE"/>
          </a:p>
          <a:p>
            <a:endParaRPr lang="sv-SE"/>
          </a:p>
          <a:p>
            <a:endParaRPr lang="en-US"/>
          </a:p>
        </p:txBody>
      </p:sp>
    </p:spTree>
    <p:extLst>
      <p:ext uri="{BB962C8B-B14F-4D97-AF65-F5344CB8AC3E}">
        <p14:creationId xmlns:p14="http://schemas.microsoft.com/office/powerpoint/2010/main" val="1628092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lIns="89584" tIns="44792" rIns="89584" bIns="44792"/>
          <a:lstStyle/>
          <a:p>
            <a:r>
              <a:rPr lang="sv-SE" i="1"/>
              <a:t>Att säga:</a:t>
            </a:r>
            <a:endParaRPr lang="sv-SE"/>
          </a:p>
          <a:p>
            <a:pPr marL="171450" indent="-171450">
              <a:buFont typeface="Arial"/>
              <a:buChar char="•"/>
            </a:pPr>
            <a:r>
              <a:rPr lang="sv-SE" i="1"/>
              <a:t>"</a:t>
            </a:r>
            <a:r>
              <a:rPr lang="en-US" err="1"/>
              <a:t>Alkohol</a:t>
            </a:r>
            <a:r>
              <a:rPr lang="en-US"/>
              <a:t> </a:t>
            </a:r>
            <a:r>
              <a:rPr lang="en-US" err="1"/>
              <a:t>är</a:t>
            </a:r>
            <a:r>
              <a:rPr lang="en-US"/>
              <a:t> </a:t>
            </a:r>
            <a:r>
              <a:rPr lang="en-US" err="1"/>
              <a:t>värre</a:t>
            </a:r>
            <a:r>
              <a:rPr lang="en-US"/>
              <a:t> </a:t>
            </a:r>
            <a:r>
              <a:rPr lang="en-US" err="1"/>
              <a:t>än</a:t>
            </a:r>
            <a:r>
              <a:rPr lang="en-US"/>
              <a:t> cannabis?"</a:t>
            </a:r>
            <a:endParaRPr lang="sv-SE"/>
          </a:p>
          <a:p>
            <a:pPr marL="171450" indent="-171450">
              <a:buFont typeface="Arial"/>
              <a:buChar char="•"/>
            </a:pPr>
            <a:r>
              <a:rPr lang="sv-SE"/>
              <a:t>Om du tror att det är fakta, ställ dig på höger sida, och om du tror att det är en åsikt, ställ dig på vänster sida. Om du är osäker, ställ dig i mitten av rummet.</a:t>
            </a:r>
            <a:endParaRPr lang="en-US"/>
          </a:p>
          <a:p>
            <a:r>
              <a:rPr lang="en-US"/>
              <a:t>Svar: </a:t>
            </a:r>
          </a:p>
          <a:p>
            <a:pPr marL="171450" indent="-171450">
              <a:buFont typeface="Arial"/>
              <a:buChar char="•"/>
            </a:pPr>
            <a:r>
              <a:rPr lang="sv-SE"/>
              <a:t>Varför rättfärdiga en dålig sak med en annan dålig sak, varför göra två dåliga saker lagliga. Hade alkohol uppfunnits idag hade det förmodligen inte varit lagligt. </a:t>
            </a:r>
          </a:p>
          <a:p>
            <a:pPr marL="171450" indent="-171450">
              <a:buFont typeface="Arial"/>
              <a:buChar char="•"/>
            </a:pPr>
            <a:r>
              <a:rPr lang="sv-SE"/>
              <a:t>Statistik från Nederländerna visar att cannabis är den drog som flest unga söker vård för. Alkohol kommer på plats nummer två. Trots att fler dricker alkohol. Liknande statistik finns i flera andra länder med hög konsumtion av cannabis. Cannabis stannar kvar längre i kroppen i jämförelse med alkohol. </a:t>
            </a:r>
          </a:p>
          <a:p>
            <a:pPr marL="171450" indent="-171450">
              <a:buFont typeface="Arial"/>
              <a:buChar char="•"/>
            </a:pPr>
            <a:r>
              <a:rPr lang="sv-SE"/>
              <a:t>Cannabis är fettlösligt och lagras därför i hjärnan längre än alkohol. För den som tar drogen regelbundet tar det upp till 8 veckor för drogen att lämna kroppen. </a:t>
            </a:r>
          </a:p>
          <a:p>
            <a:pPr marL="171450" indent="-171450">
              <a:buFont typeface="Arial"/>
              <a:buChar char="•"/>
            </a:pPr>
            <a:r>
              <a:rPr lang="sv-SE"/>
              <a:t>Cannabis påverkar hjärnan i större utsträckning och alkohol kroppen i större utsträckning. </a:t>
            </a:r>
          </a:p>
          <a:p>
            <a:endParaRPr lang="sv-SE"/>
          </a:p>
          <a:p>
            <a:endParaRPr lang="en-US"/>
          </a:p>
          <a:p>
            <a:r>
              <a:rPr lang="en-US" err="1"/>
              <a:t>Stiching</a:t>
            </a:r>
            <a:r>
              <a:rPr lang="en-US"/>
              <a:t> </a:t>
            </a:r>
            <a:r>
              <a:rPr lang="en-US" err="1"/>
              <a:t>Informatie</a:t>
            </a:r>
            <a:r>
              <a:rPr lang="en-US"/>
              <a:t> </a:t>
            </a:r>
            <a:r>
              <a:rPr lang="en-US" err="1"/>
              <a:t>Voorziening</a:t>
            </a:r>
            <a:r>
              <a:rPr lang="en-US"/>
              <a:t> (2013) Key figures addiction care </a:t>
            </a:r>
            <a:r>
              <a:rPr lang="en-US">
                <a:hlinkClick r:id="rId3"/>
              </a:rPr>
              <a:t>http://www.sivz.eu/images/documenten/kerncijfers/</a:t>
            </a:r>
            <a:r>
              <a:rPr lang="en-US"/>
              <a:t> keyfigures%20addiction%20care%202012.pdf Sid 14-15.</a:t>
            </a:r>
          </a:p>
          <a:p>
            <a:r>
              <a:rPr lang="en-US"/>
              <a:t>  </a:t>
            </a:r>
          </a:p>
          <a:p>
            <a:r>
              <a:rPr lang="en-US"/>
              <a:t>National Treatment Agency for Substance Misuse (2012) Substance misuse among young people 201112, </a:t>
            </a:r>
            <a:r>
              <a:rPr lang="en-US">
                <a:hlinkClick r:id="rId4" invalidUrl="http://"/>
              </a:rPr>
              <a:t>http://</a:t>
            </a:r>
            <a:r>
              <a:rPr lang="en-US"/>
              <a:t> </a:t>
            </a:r>
            <a:r>
              <a:rPr lang="en-US">
                <a:hlinkClick r:id="rId5"/>
              </a:rPr>
              <a:t>www.nta.nhs.uk/uploads/yp2012vfinal.pdf</a:t>
            </a:r>
            <a:r>
              <a:rPr lang="en-US"/>
              <a:t>, Sid 4-5. </a:t>
            </a:r>
          </a:p>
          <a:p>
            <a:endParaRPr lang="en-US"/>
          </a:p>
          <a:p>
            <a:endParaRPr lang="en-US"/>
          </a:p>
          <a:p>
            <a:endParaRPr lang="en-US"/>
          </a:p>
          <a:p>
            <a:endParaRPr lang="sv-SE"/>
          </a:p>
          <a:p>
            <a:endParaRPr lang="sv-SE"/>
          </a:p>
          <a:p>
            <a:endParaRPr lang="en-US"/>
          </a:p>
        </p:txBody>
      </p:sp>
    </p:spTree>
    <p:extLst>
      <p:ext uri="{BB962C8B-B14F-4D97-AF65-F5344CB8AC3E}">
        <p14:creationId xmlns:p14="http://schemas.microsoft.com/office/powerpoint/2010/main" val="1942922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lIns="89584" tIns="44792" rIns="89584" bIns="44792"/>
          <a:lstStyle/>
          <a:p>
            <a:r>
              <a:rPr lang="sv-SE"/>
              <a:t>Att säga:</a:t>
            </a:r>
          </a:p>
          <a:p>
            <a:pPr marL="171450" indent="-171450">
              <a:buFont typeface="Arial"/>
              <a:buChar char="•"/>
            </a:pPr>
            <a:r>
              <a:rPr lang="sv-SE"/>
              <a:t>"Cannabis är ett läkemedel?" </a:t>
            </a:r>
          </a:p>
          <a:p>
            <a:pPr marL="171450" indent="-171450">
              <a:buFont typeface="Arial"/>
              <a:buChar char="•"/>
            </a:pPr>
            <a:r>
              <a:rPr lang="sv-SE"/>
              <a:t>Om du tror att det är fakta, ställ dig på höger sida, och om du tror att det är en åsikt, ställ dig på vänster sida. Om du är osäker, ställ dig i mitten av rummet.</a:t>
            </a:r>
          </a:p>
          <a:p>
            <a:r>
              <a:rPr lang="sv-SE"/>
              <a:t>Svar: </a:t>
            </a:r>
          </a:p>
          <a:p>
            <a:pPr marL="171450" indent="-171450">
              <a:buFont typeface="Arial"/>
              <a:buChar char="•"/>
            </a:pPr>
            <a:r>
              <a:rPr lang="sv-SE"/>
              <a:t>Det finns inget stöd för att cannabis skulle ha en större smärtstillande effekt än ett placebopreparat (sockerpiller) visar flertalet studier. </a:t>
            </a:r>
          </a:p>
          <a:p>
            <a:pPr marL="171450" indent="-171450">
              <a:buFont typeface="Arial"/>
              <a:buChar char="•"/>
            </a:pPr>
            <a:r>
              <a:rPr lang="sv-SE"/>
              <a:t>Det finns mycket pengar att tjäna på medicinsk cannabis för företag och därmed finns det anledning att sprida information om positiva effekter. </a:t>
            </a:r>
            <a:endParaRPr lang="sv-SE">
              <a:cs typeface="+mn-lt"/>
            </a:endParaRPr>
          </a:p>
          <a:p>
            <a:pPr marL="171450" indent="-171450">
              <a:buFont typeface="Arial"/>
              <a:buChar char="•"/>
            </a:pPr>
            <a:r>
              <a:rPr lang="sv-SE"/>
              <a:t>I djurstudier har man sett att THC har kunnat påverka cancer hos råttor men det har aldrig kunnat bevisas på människor. Det finns inga vetenskapliga studier som visar att cannabis botat cancerpatienter! </a:t>
            </a:r>
          </a:p>
          <a:p>
            <a:pPr marL="171450" indent="-171450">
              <a:buFont typeface="Arial"/>
              <a:buChar char="•"/>
            </a:pPr>
            <a:r>
              <a:rPr lang="sv-SE"/>
              <a:t>Ofta framkommer anekdoter/ personliga berättelser i resonemang om cannabis som läkemedel, men dessa kan ej styrkas av vetenskap.</a:t>
            </a:r>
          </a:p>
          <a:p>
            <a:endParaRPr lang="sv-SE"/>
          </a:p>
          <a:p>
            <a:r>
              <a:rPr lang="sv-SE"/>
              <a:t>Extra information om cannabis som läkemedel i Sverige:</a:t>
            </a:r>
          </a:p>
          <a:p>
            <a:pPr marL="171450" indent="-171450">
              <a:buFont typeface="Arial"/>
              <a:buChar char="•"/>
            </a:pPr>
            <a:r>
              <a:rPr lang="sv-SE"/>
              <a:t>I Sverige finns två receptbelagda cannabispreparat – </a:t>
            </a:r>
            <a:r>
              <a:rPr lang="sv-SE" err="1"/>
              <a:t>Sativex</a:t>
            </a:r>
            <a:r>
              <a:rPr lang="sv-SE"/>
              <a:t> och </a:t>
            </a:r>
            <a:r>
              <a:rPr lang="sv-SE" err="1"/>
              <a:t>Epidyolex</a:t>
            </a:r>
            <a:r>
              <a:rPr lang="sv-SE"/>
              <a:t>. </a:t>
            </a:r>
            <a:r>
              <a:rPr lang="sv-SE" err="1"/>
              <a:t>Sativex</a:t>
            </a:r>
            <a:r>
              <a:rPr lang="sv-SE"/>
              <a:t> är en munspray med cannabisextrakt som sedan 2011 är godkänt av Läkemedelsverket. </a:t>
            </a:r>
            <a:r>
              <a:rPr lang="sv-SE" err="1"/>
              <a:t>Sativex</a:t>
            </a:r>
            <a:r>
              <a:rPr lang="sv-SE"/>
              <a:t> används framförallt som behandling för spasticitet vid MS.  </a:t>
            </a:r>
          </a:p>
          <a:p>
            <a:pPr marL="171450" indent="-171450">
              <a:buFont typeface="Arial"/>
              <a:buChar char="•"/>
            </a:pPr>
            <a:r>
              <a:rPr lang="sv-SE" err="1"/>
              <a:t>Epidyolex</a:t>
            </a:r>
            <a:r>
              <a:rPr lang="sv-SE"/>
              <a:t> godkändes 2020 och används som behandling av krampanfall vid två ovanliga former av epilepsi.</a:t>
            </a:r>
          </a:p>
          <a:p>
            <a:pPr marL="171450" indent="-171450">
              <a:buFont typeface="Arial"/>
              <a:buChar char="•"/>
            </a:pPr>
            <a:r>
              <a:rPr lang="sv-SE"/>
              <a:t>Sverige har inget godkänt läkemedel som innehåller växtdelar från cannabis. Men Läkemedelsverket kan ändå bevilja tillstånd för preparat som är registrerade i andra länder genom en så kallad licensansökan (</a:t>
            </a:r>
            <a:r>
              <a:rPr lang="sv-SE" u="sng">
                <a:hlinkClick r:id="rId3"/>
              </a:rPr>
              <a:t>läs mer här</a:t>
            </a:r>
            <a:r>
              <a:rPr lang="sv-SE"/>
              <a:t>).</a:t>
            </a:r>
          </a:p>
          <a:p>
            <a:pPr marL="171450" indent="-171450">
              <a:buFont typeface="Arial"/>
              <a:buChar char="•"/>
            </a:pPr>
            <a:r>
              <a:rPr lang="sv-SE"/>
              <a:t>Under 2021 förskrevs sex olika cannabisbaserade preparat genom licens. Totalt beviljade Läkemedelsverket 106 licensansökningar förra året. </a:t>
            </a:r>
          </a:p>
          <a:p>
            <a:pPr marL="171450" indent="-171450">
              <a:buFont typeface="Arial"/>
              <a:buChar char="•"/>
            </a:pPr>
            <a:r>
              <a:rPr lang="sv-SE"/>
              <a:t>Det vanligaste av licenspreparaten är </a:t>
            </a:r>
            <a:r>
              <a:rPr lang="sv-SE" err="1"/>
              <a:t>Bediol</a:t>
            </a:r>
            <a:r>
              <a:rPr lang="sv-SE"/>
              <a:t>, som består av torkade växtdelar. Förra året beviljades 47 ansökningar av </a:t>
            </a:r>
            <a:r>
              <a:rPr lang="sv-SE" err="1"/>
              <a:t>Bediol</a:t>
            </a:r>
            <a:r>
              <a:rPr lang="sv-SE"/>
              <a:t>. </a:t>
            </a:r>
            <a:r>
              <a:rPr lang="sv-SE">
                <a:hlinkClick r:id="rId4"/>
              </a:rPr>
              <a:t>Allt fler svenskar får medicinsk cannabis på recept | SVT Nyheter</a:t>
            </a:r>
            <a:endParaRPr lang="sv-SE"/>
          </a:p>
          <a:p>
            <a:endParaRPr lang="sv-SE"/>
          </a:p>
          <a:p>
            <a:r>
              <a:rPr lang="sv-SE"/>
              <a:t>Källa: </a:t>
            </a:r>
          </a:p>
          <a:p>
            <a:r>
              <a:rPr lang="sv-SE">
                <a:hlinkClick r:id="rId5"/>
              </a:rPr>
              <a:t>https://janusinfo.se/behandling/expertgruppsutlatanden/smartaochreumatologiskasjukdomar/smartaochreumatologiskasjukdomar/cannabismotsmartaoversiktochvarderingavevidenslaget.5.2d547c7018e51657e992bdd6.html</a:t>
            </a:r>
            <a:r>
              <a:rPr lang="sv-SE"/>
              <a:t> </a:t>
            </a:r>
          </a:p>
          <a:p>
            <a:endParaRPr lang="sv-SE"/>
          </a:p>
          <a:p>
            <a:r>
              <a:rPr lang="sv-SE" err="1"/>
              <a:t>Häuser</a:t>
            </a:r>
            <a:r>
              <a:rPr lang="sv-SE"/>
              <a:t>, W. et al. (2018). </a:t>
            </a:r>
            <a:r>
              <a:rPr lang="sv-SE" i="1" err="1"/>
              <a:t>Systematic</a:t>
            </a:r>
            <a:r>
              <a:rPr lang="sv-SE" i="1"/>
              <a:t> </a:t>
            </a:r>
            <a:r>
              <a:rPr lang="sv-SE" i="1" err="1"/>
              <a:t>reviews</a:t>
            </a:r>
            <a:r>
              <a:rPr lang="sv-SE" i="1"/>
              <a:t> </a:t>
            </a:r>
            <a:r>
              <a:rPr lang="sv-SE" i="1" err="1"/>
              <a:t>with</a:t>
            </a:r>
            <a:r>
              <a:rPr lang="sv-SE" i="1"/>
              <a:t> meta-</a:t>
            </a:r>
            <a:r>
              <a:rPr lang="sv-SE" i="1" err="1"/>
              <a:t>analysis</a:t>
            </a:r>
            <a:r>
              <a:rPr lang="sv-SE" i="1"/>
              <a:t> on cannabis-</a:t>
            </a:r>
            <a:r>
              <a:rPr lang="sv-SE" i="1" err="1"/>
              <a:t>based</a:t>
            </a:r>
            <a:r>
              <a:rPr lang="sv-SE" i="1"/>
              <a:t> </a:t>
            </a:r>
            <a:r>
              <a:rPr lang="sv-SE" i="1" err="1"/>
              <a:t>medicines</a:t>
            </a:r>
            <a:r>
              <a:rPr lang="sv-SE" i="1"/>
              <a:t> for </a:t>
            </a:r>
            <a:r>
              <a:rPr lang="sv-SE" i="1" err="1"/>
              <a:t>chronic</a:t>
            </a:r>
            <a:r>
              <a:rPr lang="sv-SE" i="1"/>
              <a:t> pain: a </a:t>
            </a:r>
            <a:r>
              <a:rPr lang="sv-SE" i="1" err="1"/>
              <a:t>methodological</a:t>
            </a:r>
            <a:r>
              <a:rPr lang="sv-SE" i="1"/>
              <a:t> and </a:t>
            </a:r>
            <a:r>
              <a:rPr lang="sv-SE" i="1" err="1"/>
              <a:t>political</a:t>
            </a:r>
            <a:r>
              <a:rPr lang="sv-SE" i="1"/>
              <a:t> </a:t>
            </a:r>
            <a:r>
              <a:rPr lang="sv-SE" i="1" err="1"/>
              <a:t>minefield</a:t>
            </a:r>
            <a:r>
              <a:rPr lang="sv-SE"/>
              <a:t>. PAIN, </a:t>
            </a:r>
            <a:r>
              <a:rPr lang="sv-SE" err="1"/>
              <a:t>October</a:t>
            </a:r>
            <a:r>
              <a:rPr lang="sv-SE"/>
              <a:t> 2018, </a:t>
            </a:r>
            <a:r>
              <a:rPr lang="sv-SE" err="1"/>
              <a:t>Volume</a:t>
            </a:r>
            <a:r>
              <a:rPr lang="sv-SE"/>
              <a:t> 159, </a:t>
            </a:r>
            <a:r>
              <a:rPr lang="sv-SE" err="1"/>
              <a:t>issue</a:t>
            </a:r>
            <a:r>
              <a:rPr lang="sv-SE"/>
              <a:t> 10, s. 1932-1954. </a:t>
            </a:r>
            <a:r>
              <a:rPr lang="sv-SE">
                <a:hlinkClick r:id="rId6"/>
              </a:rPr>
              <a:t>https://journals.lww.com/pain/Citati</a:t>
            </a:r>
            <a:r>
              <a:rPr lang="en-US">
                <a:hlinkClick r:id="rId6"/>
              </a:rPr>
              <a:t>on/2018/10000/Systematic_reviews_with_meta_analysis_on.2.aspx</a:t>
            </a:r>
            <a:endParaRPr lang="en-US"/>
          </a:p>
          <a:p>
            <a:endParaRPr lang="en-US"/>
          </a:p>
          <a:p>
            <a:r>
              <a:rPr lang="en-US"/>
              <a:t>Jodi M. Gilman, Randi M. Schuster, Kevin W. Potter, William Schmitt, Grace Wheeler, Gladys N. Pachas, Sarah Hickey, Megan E. Cooke, Alyson Dechert, Rachel Plummer, Brenden Tervo-Clemmens, David A. Schoenfeld, A. Eden Evins. </a:t>
            </a:r>
          </a:p>
          <a:p>
            <a:r>
              <a:rPr lang="en-US"/>
              <a:t>Effect of Medical Marijuana Card Ownership on Pain, Insomnia, and Affective Disorder Symptoms in Adults. JAMA Network Open, 2022; 5 (3): e222106 DOI: 10.1001/jamanetworkopen.2022.210</a:t>
            </a:r>
            <a:endParaRPr lang="sv-SE"/>
          </a:p>
          <a:p>
            <a:endParaRPr lang="sv-SE"/>
          </a:p>
          <a:p>
            <a:endParaRPr lang="en-US"/>
          </a:p>
        </p:txBody>
      </p:sp>
    </p:spTree>
    <p:extLst>
      <p:ext uri="{BB962C8B-B14F-4D97-AF65-F5344CB8AC3E}">
        <p14:creationId xmlns:p14="http://schemas.microsoft.com/office/powerpoint/2010/main" val="22215306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latin typeface="Calibri"/>
                <a:ea typeface="Calibri"/>
                <a:cs typeface="Calibri"/>
              </a:rPr>
              <a:t>Ta en paus på XX min, alternativt fortsätt vid ett annat tillfälle</a:t>
            </a:r>
          </a:p>
        </p:txBody>
      </p:sp>
      <p:sp>
        <p:nvSpPr>
          <p:cNvPr id="4" name="Platshållare för bildnummer 3"/>
          <p:cNvSpPr>
            <a:spLocks noGrp="1"/>
          </p:cNvSpPr>
          <p:nvPr>
            <p:ph type="sldNum" sz="quarter" idx="5"/>
          </p:nvPr>
        </p:nvSpPr>
        <p:spPr/>
        <p:txBody>
          <a:bodyPr/>
          <a:lstStyle/>
          <a:p>
            <a:fld id="{7FC031AC-011C-4357-86DC-2DBE19C29452}" type="slidenum">
              <a:rPr lang="sv-SE" smtClean="0"/>
              <a:t>17</a:t>
            </a:fld>
            <a:endParaRPr lang="sv-SE"/>
          </a:p>
        </p:txBody>
      </p:sp>
    </p:spTree>
    <p:extLst>
      <p:ext uri="{BB962C8B-B14F-4D97-AF65-F5344CB8AC3E}">
        <p14:creationId xmlns:p14="http://schemas.microsoft.com/office/powerpoint/2010/main" val="2770507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dirty="0"/>
              <a:t>Att säga: </a:t>
            </a:r>
          </a:p>
          <a:p>
            <a:pPr marL="171450" indent="-171450">
              <a:buFont typeface="Arial" panose="020B0604020202020204" pitchFamily="34" charset="0"/>
              <a:buChar char="•"/>
            </a:pPr>
            <a:r>
              <a:rPr lang="sv-SE" dirty="0"/>
              <a:t>Känner du till några kortsiktiga effekter av cannabis? Alltså sådant som händer i kroppen ganska direkt efter att en person har brukat cannabis. Röda ögon är ett exempel på en kortsiktig effekt som du kanske känner till. Kan du komma på 4 andra kortsiktiga effekter? </a:t>
            </a:r>
          </a:p>
          <a:p>
            <a:pPr marL="171450" indent="-171450">
              <a:buFont typeface="Arial" panose="020B0604020202020204" pitchFamily="34" charset="0"/>
              <a:buChar char="•"/>
            </a:pPr>
            <a:endParaRPr lang="sv-SE" dirty="0"/>
          </a:p>
          <a:p>
            <a:pPr marL="0" indent="0">
              <a:buFont typeface="Arial" panose="020B0604020202020204" pitchFamily="34" charset="0"/>
              <a:buNone/>
            </a:pPr>
            <a:r>
              <a:rPr lang="sv-SE" dirty="0"/>
              <a:t>Ge eleverna några minuter att skriva ner sina gissningar. Säg sedan att ni ska gå igenom 12 kortsiktiga effekter och att de ska räkna hur många ”rätt” de fick. </a:t>
            </a:r>
          </a:p>
          <a:p>
            <a:pPr marL="0" indent="0">
              <a:buFont typeface="Arial" panose="020B0604020202020204" pitchFamily="34" charset="0"/>
              <a:buNone/>
            </a:pPr>
            <a:r>
              <a:rPr lang="sv-SE" dirty="0"/>
              <a:t>Att säga. </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sv-SE" b="0" u="none" dirty="0">
                <a:effectLst/>
                <a:sym typeface="Calibri"/>
              </a:rPr>
              <a:t>Cannabis </a:t>
            </a:r>
            <a:r>
              <a:rPr lang="sv-SE" dirty="0"/>
              <a:t>har många kortsiktiga effekter på människokroppen</a:t>
            </a:r>
            <a:r>
              <a:rPr lang="sv-SE" b="0" u="none" dirty="0">
                <a:effectLst/>
                <a:sym typeface="Calibri"/>
              </a:rPr>
              <a:t>. Vi ska gå igenom dom 12 vanligaste. Låt oss se hur många ”rätt” ni fick.</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sv-SE" dirty="0"/>
              <a:t>Några av de tydliga</a:t>
            </a:r>
            <a:r>
              <a:rPr lang="sv-SE" b="1" dirty="0"/>
              <a:t> fysiska förändringarna</a:t>
            </a:r>
            <a:r>
              <a:rPr lang="sv-SE" dirty="0"/>
              <a:t> inkluderar </a:t>
            </a:r>
            <a:r>
              <a:rPr lang="sv-SE" b="0" u="none" dirty="0">
                <a:effectLst/>
                <a:sym typeface="Calibri"/>
              </a:rPr>
              <a:t>(</a:t>
            </a:r>
            <a:r>
              <a:rPr lang="sv-SE" dirty="0"/>
              <a:t>klicka</a:t>
            </a:r>
            <a:r>
              <a:rPr lang="sv-SE" b="0" u="none" dirty="0">
                <a:effectLst/>
                <a:sym typeface="Calibri"/>
              </a:rPr>
              <a:t>): </a:t>
            </a:r>
            <a:r>
              <a:rPr lang="sv-SE" dirty="0"/>
              <a:t>röda ögon, muntorrhet</a:t>
            </a:r>
            <a:r>
              <a:rPr lang="sv-SE" b="0" u="none" dirty="0">
                <a:effectLst/>
                <a:sym typeface="Calibri"/>
              </a:rPr>
              <a:t>, </a:t>
            </a:r>
            <a:r>
              <a:rPr lang="sv-SE" dirty="0"/>
              <a:t>nedsatt motorisk koordination</a:t>
            </a:r>
            <a:r>
              <a:rPr lang="sv-SE" b="0" u="none" dirty="0">
                <a:effectLst/>
                <a:sym typeface="Calibri"/>
              </a:rPr>
              <a:t>, </a:t>
            </a:r>
            <a:r>
              <a:rPr lang="sv-SE" dirty="0"/>
              <a:t>ökad hjärtfrekvens</a:t>
            </a:r>
            <a:r>
              <a:rPr lang="sv-SE" b="0" u="none" dirty="0">
                <a:effectLst/>
                <a:sym typeface="Calibri"/>
              </a:rPr>
              <a:t>, </a:t>
            </a:r>
            <a:r>
              <a:rPr lang="sv-SE" dirty="0"/>
              <a:t>fördröjd respons på människor och miljö</a:t>
            </a:r>
            <a:r>
              <a:rPr lang="sv-SE" b="0" u="none" dirty="0">
                <a:effectLst/>
                <a:sym typeface="Calibri"/>
              </a:rPr>
              <a:t>, </a:t>
            </a:r>
            <a:r>
              <a:rPr lang="sv-SE" dirty="0"/>
              <a:t>ökad aptit</a:t>
            </a:r>
            <a:r>
              <a:rPr lang="sv-SE" b="0" u="none" dirty="0">
                <a:effectLst/>
                <a:sym typeface="Calibri"/>
              </a:rPr>
              <a:t>, </a:t>
            </a:r>
            <a:r>
              <a:rPr lang="sv-SE" dirty="0"/>
              <a:t>även kallad "</a:t>
            </a:r>
            <a:r>
              <a:rPr lang="sv-SE" b="0" u="none" dirty="0" err="1">
                <a:effectLst/>
                <a:sym typeface="Calibri"/>
              </a:rPr>
              <a:t>munchies</a:t>
            </a:r>
            <a:r>
              <a:rPr lang="sv-SE" dirty="0"/>
              <a:t>", och muskelavslappning</a:t>
            </a:r>
            <a:r>
              <a:rPr lang="sv-SE" b="0" u="none" dirty="0">
                <a:effectLst/>
                <a:sym typeface="Calibri"/>
              </a:rPr>
              <a:t>.</a:t>
            </a:r>
            <a:endParaRPr lang="sv-SE" dirty="0"/>
          </a:p>
          <a:p>
            <a:pPr marL="342900" indent="-342900">
              <a:buFont typeface="Arial"/>
              <a:buChar char="•"/>
            </a:pPr>
            <a:r>
              <a:rPr lang="sv-SE" dirty="0"/>
              <a:t>För någon som upplever "</a:t>
            </a:r>
            <a:r>
              <a:rPr lang="sv-SE" b="0" u="none" dirty="0" err="1">
                <a:effectLst/>
                <a:sym typeface="Calibri"/>
              </a:rPr>
              <a:t>high</a:t>
            </a:r>
            <a:r>
              <a:rPr lang="sv-SE" dirty="0"/>
              <a:t>" eller berusning från </a:t>
            </a:r>
            <a:r>
              <a:rPr lang="sv-SE" b="0" dirty="0">
                <a:pattFill prst="narHorz">
                  <a:fgClr>
                    <a:schemeClr val="accent3"/>
                  </a:fgClr>
                  <a:bgClr>
                    <a:schemeClr val="accent3">
                      <a:lumMod val="40000"/>
                      <a:lumOff val="60000"/>
                    </a:schemeClr>
                  </a:bgClr>
                </a:pattFill>
              </a:rPr>
              <a:t>cannabis</a:t>
            </a:r>
            <a:r>
              <a:rPr lang="sv-SE" dirty="0"/>
              <a:t> kan de känna följande</a:t>
            </a:r>
            <a:r>
              <a:rPr lang="sv-SE" b="0" u="none" dirty="0">
                <a:effectLst/>
                <a:sym typeface="Calibri"/>
              </a:rPr>
              <a:t>: </a:t>
            </a:r>
            <a:r>
              <a:rPr lang="sv-SE" dirty="0"/>
              <a:t>hudkänsla av värme eller kyla</a:t>
            </a:r>
            <a:r>
              <a:rPr lang="sv-SE" b="0" u="none" dirty="0">
                <a:effectLst/>
                <a:sym typeface="Calibri"/>
              </a:rPr>
              <a:t>, </a:t>
            </a:r>
            <a:r>
              <a:rPr lang="sv-SE" dirty="0"/>
              <a:t>minnesförlust eller oförmåga att återkalla vissa minnen</a:t>
            </a:r>
            <a:r>
              <a:rPr lang="sv-SE" b="0" u="none" dirty="0">
                <a:effectLst/>
                <a:sym typeface="Calibri"/>
              </a:rPr>
              <a:t>, </a:t>
            </a:r>
            <a:r>
              <a:rPr lang="sv-SE" dirty="0"/>
              <a:t>njutning</a:t>
            </a:r>
            <a:r>
              <a:rPr lang="sv-SE" b="0" u="none" dirty="0">
                <a:effectLst/>
                <a:sym typeface="Calibri"/>
              </a:rPr>
              <a:t>/</a:t>
            </a:r>
            <a:r>
              <a:rPr lang="sv-SE" dirty="0"/>
              <a:t>lycka</a:t>
            </a:r>
            <a:r>
              <a:rPr lang="sv-SE" b="0" u="none" dirty="0">
                <a:effectLst/>
                <a:sym typeface="Calibri"/>
              </a:rPr>
              <a:t>, paranoia </a:t>
            </a:r>
            <a:r>
              <a:rPr lang="sv-SE" dirty="0"/>
              <a:t>eller rädsla</a:t>
            </a:r>
            <a:r>
              <a:rPr lang="sv-SE" b="0" u="none" dirty="0">
                <a:effectLst/>
                <a:sym typeface="Calibri"/>
              </a:rPr>
              <a:t>, </a:t>
            </a:r>
            <a:r>
              <a:rPr lang="sv-SE" dirty="0"/>
              <a:t>samt en förändrad uppfattning om tid och rum</a:t>
            </a:r>
            <a:r>
              <a:rPr lang="sv-SE" b="0" u="none" dirty="0">
                <a:effectLst/>
                <a:sym typeface="Calibri"/>
              </a:rPr>
              <a:t>.</a:t>
            </a:r>
          </a:p>
          <a:p>
            <a:pPr marL="342900" marR="0" lvl="0" indent="-342900" algn="l" defTabSz="914400" rtl="0" eaLnBrk="1" fontAlgn="auto" latinLnBrk="0" hangingPunct="1">
              <a:lnSpc>
                <a:spcPct val="100000"/>
              </a:lnSpc>
              <a:spcBef>
                <a:spcPts val="0"/>
              </a:spcBef>
              <a:spcAft>
                <a:spcPts val="0"/>
              </a:spcAft>
              <a:buClrTx/>
              <a:buSzTx/>
              <a:buFont typeface="Arial"/>
              <a:buChar char="•"/>
              <a:tabLst/>
              <a:defRPr/>
            </a:pPr>
            <a:r>
              <a:rPr lang="sv-SE" dirty="0"/>
              <a:t>Kortsiktiga effekter håller i mellan 0-3 h</a:t>
            </a:r>
          </a:p>
          <a:p>
            <a:pPr marL="171450" indent="-171450">
              <a:buFont typeface="Arial"/>
              <a:buChar char="•"/>
            </a:pPr>
            <a:endParaRPr lang="en-US" dirty="0"/>
          </a:p>
          <a:p>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2153003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a:t>Att säga:</a:t>
            </a:r>
          </a:p>
          <a:p>
            <a:pPr marL="285750" indent="-285750">
              <a:buFont typeface="Arial"/>
              <a:buChar char="•"/>
            </a:pPr>
            <a:r>
              <a:rPr lang="sv-SE"/>
              <a:t>Det finns delar av kroppen som kan ta skada av långvarig användning av </a:t>
            </a:r>
            <a:r>
              <a:rPr lang="sv-SE" i="0">
                <a:effectLst/>
                <a:sym typeface="Calibri"/>
              </a:rPr>
              <a:t>cannabis.</a:t>
            </a:r>
            <a:r>
              <a:rPr lang="sv-SE"/>
              <a:t> </a:t>
            </a:r>
          </a:p>
          <a:p>
            <a:pPr marL="285750" indent="-285750">
              <a:buFont typeface="Arial"/>
              <a:buChar char="•"/>
            </a:pPr>
            <a:r>
              <a:rPr lang="sv-SE"/>
              <a:t>De som röker cannabis riskerar att skada sina lungor över tid</a:t>
            </a:r>
            <a:r>
              <a:rPr lang="sv-SE">
                <a:effectLst/>
                <a:sym typeface="Calibri"/>
              </a:rPr>
              <a:t>. </a:t>
            </a:r>
            <a:r>
              <a:rPr lang="sv-SE"/>
              <a:t>Många av de skadliga och cancerframkallande kemikalier som frigörs från cigaretter frigörs också från </a:t>
            </a:r>
            <a:r>
              <a:rPr lang="sv-SE">
                <a:effectLst/>
                <a:sym typeface="Calibri"/>
              </a:rPr>
              <a:t>cannabis</a:t>
            </a:r>
            <a:r>
              <a:rPr lang="sv-SE"/>
              <a:t>.. </a:t>
            </a:r>
          </a:p>
          <a:p>
            <a:pPr marL="285750" indent="-285750">
              <a:buFont typeface="Arial"/>
              <a:buChar char="•"/>
            </a:pPr>
            <a:r>
              <a:rPr lang="sv-SE"/>
              <a:t>Hjärtat påverkas också negativt</a:t>
            </a:r>
            <a:r>
              <a:rPr lang="sv-SE">
                <a:effectLst/>
                <a:sym typeface="Calibri"/>
              </a:rPr>
              <a:t>, </a:t>
            </a:r>
            <a:r>
              <a:rPr lang="sv-SE"/>
              <a:t>men detta kan bero på andra ämnen i växten</a:t>
            </a:r>
            <a:r>
              <a:rPr lang="sv-SE">
                <a:effectLst/>
                <a:sym typeface="Calibri"/>
              </a:rPr>
              <a:t>.</a:t>
            </a:r>
            <a:r>
              <a:rPr lang="sv-SE"/>
              <a:t> </a:t>
            </a:r>
          </a:p>
          <a:p>
            <a:pPr marL="285750" indent="-285750">
              <a:buFont typeface="Arial"/>
              <a:buChar char="•"/>
            </a:pPr>
            <a:r>
              <a:rPr lang="sv-SE"/>
              <a:t>Det finns starka bevis</a:t>
            </a:r>
            <a:r>
              <a:rPr lang="sv-SE">
                <a:pattFill prst="narHorz">
                  <a:fgClr>
                    <a:schemeClr val="accent3"/>
                  </a:fgClr>
                  <a:bgClr>
                    <a:schemeClr val="accent3">
                      <a:lumMod val="40000"/>
                      <a:lumOff val="60000"/>
                    </a:schemeClr>
                  </a:bgClr>
                </a:pattFill>
              </a:rPr>
              <a:t> för att </a:t>
            </a:r>
            <a:r>
              <a:rPr lang="sv-SE" b="0">
                <a:pattFill prst="narHorz">
                  <a:fgClr>
                    <a:schemeClr val="accent3"/>
                  </a:fgClr>
                  <a:bgClr>
                    <a:schemeClr val="accent3">
                      <a:lumMod val="40000"/>
                      <a:lumOff val="60000"/>
                    </a:schemeClr>
                  </a:bgClr>
                </a:pattFill>
              </a:rPr>
              <a:t>cannabis </a:t>
            </a:r>
            <a:r>
              <a:rPr lang="sv-SE"/>
              <a:t>påverkar hjärnan negativt</a:t>
            </a:r>
            <a:r>
              <a:rPr lang="sv-SE">
                <a:effectLst/>
                <a:sym typeface="Calibri"/>
              </a:rPr>
              <a:t>, </a:t>
            </a:r>
            <a:r>
              <a:rPr lang="sv-SE"/>
              <a:t>särskilt en ung persons hjärna</a:t>
            </a:r>
            <a:r>
              <a:rPr lang="sv-SE">
                <a:effectLst/>
                <a:sym typeface="Calibri"/>
              </a:rPr>
              <a:t>, </a:t>
            </a:r>
            <a:r>
              <a:rPr lang="sv-SE"/>
              <a:t>vilket förklaras mer i senare bilder</a:t>
            </a:r>
            <a:r>
              <a:rPr lang="sv-SE">
                <a:effectLst/>
                <a:sym typeface="Calibri"/>
              </a:rPr>
              <a:t>.</a:t>
            </a:r>
            <a:endParaRPr lang="sv-SE"/>
          </a:p>
          <a:p>
            <a:endParaRPr lang="en-US"/>
          </a:p>
          <a:p>
            <a:pPr defTabSz="457200">
              <a:buFont typeface="Arial" panose="020B0604020202020204" pitchFamily="34" charset="0"/>
              <a:defRPr/>
            </a:pPr>
            <a:r>
              <a:rPr lang="en-US">
                <a:hlinkClick r:id="rId3"/>
              </a:rPr>
              <a:t>www.flaticon.com</a:t>
            </a:r>
            <a:endParaRPr lang="en-US"/>
          </a:p>
          <a:p>
            <a:pPr marL="0" marR="0" lvl="0" indent="0" defTabSz="457200" eaLnBrk="1" fontAlgn="auto" latinLnBrk="0" hangingPunct="1">
              <a:lnSpc>
                <a:spcPct val="100000"/>
              </a:lnSpc>
              <a:spcBef>
                <a:spcPts val="0"/>
              </a:spcBef>
              <a:spcAft>
                <a:spcPts val="0"/>
              </a:spcAft>
              <a:buClrTx/>
              <a:buSzTx/>
              <a:buFont typeface="Arial" panose="020B0604020202020204" pitchFamily="34" charset="0"/>
              <a:buNone/>
              <a:tabLst/>
              <a:defRPr/>
            </a:pPr>
            <a:r>
              <a:rPr lang="en-US">
                <a:hlinkClick r:id="rId4"/>
              </a:rPr>
              <a:t>https://gfycat.com/welloffimpartialcaracal</a:t>
            </a:r>
            <a:endParaRPr lang="en-US"/>
          </a:p>
          <a:p>
            <a:pPr marL="0" marR="0" lvl="0" indent="0" defTabSz="457200" eaLnBrk="1" fontAlgn="auto" latinLnBrk="0" hangingPunct="1">
              <a:lnSpc>
                <a:spcPct val="100000"/>
              </a:lnSpc>
              <a:spcBef>
                <a:spcPts val="0"/>
              </a:spcBef>
              <a:spcAft>
                <a:spcPts val="0"/>
              </a:spcAft>
              <a:buClrTx/>
              <a:buSzTx/>
              <a:buFont typeface="Arial" panose="020B0604020202020204" pitchFamily="34" charset="0"/>
              <a:buNone/>
              <a:tabLst/>
              <a:defRPr/>
            </a:pPr>
            <a:r>
              <a:rPr lang="en-US">
                <a:hlinkClick r:id="rId5"/>
              </a:rPr>
              <a:t>https://www.getsmartaboutafib.com/interactive</a:t>
            </a:r>
            <a:endParaRPr lang="en-US"/>
          </a:p>
          <a:p>
            <a:pPr marL="0" marR="0" lvl="0" indent="0" defTabSz="457200" eaLnBrk="1" fontAlgn="auto" latinLnBrk="0" hangingPunct="1">
              <a:lnSpc>
                <a:spcPct val="100000"/>
              </a:lnSpc>
              <a:spcBef>
                <a:spcPts val="0"/>
              </a:spcBef>
              <a:spcAft>
                <a:spcPts val="0"/>
              </a:spcAft>
              <a:buClrTx/>
              <a:buSzTx/>
              <a:buFont typeface="Arial" panose="020B0604020202020204" pitchFamily="34" charset="0"/>
              <a:buNone/>
              <a:tabLst/>
              <a:defRPr/>
            </a:pPr>
            <a:r>
              <a:rPr lang="en-US">
                <a:hlinkClick r:id="rId6"/>
              </a:rPr>
              <a:t>https://teded.tumblr.com/post/184226212108/how-stress-affects-the-brain</a:t>
            </a:r>
            <a:endParaRPr lang="en-US"/>
          </a:p>
          <a:p>
            <a:pPr marL="0" marR="0" lvl="0" indent="0" defTabSz="457200" eaLnBrk="1" fontAlgn="auto" latinLnBrk="0" hangingPunct="1">
              <a:lnSpc>
                <a:spcPct val="100000"/>
              </a:lnSpc>
              <a:spcBef>
                <a:spcPts val="0"/>
              </a:spcBef>
              <a:spcAft>
                <a:spcPts val="0"/>
              </a:spcAft>
              <a:buClrTx/>
              <a:buSzTx/>
              <a:buFont typeface="Arial" panose="020B0604020202020204" pitchFamily="34" charset="0"/>
              <a:buNone/>
              <a:tabLst/>
              <a:defRPr/>
            </a:pPr>
            <a:r>
              <a:rPr lang="en-US">
                <a:hlinkClick r:id="rId7"/>
              </a:rPr>
              <a:t>https://www.behance.net/gallery/27431679/Animations-for-Flash-OLA-Game</a:t>
            </a:r>
            <a:endParaRPr lang="en-US"/>
          </a:p>
          <a:p>
            <a:pPr>
              <a:buFont typeface="Arial" panose="020B0604020202020204" pitchFamily="34" charset="0"/>
            </a:pPr>
            <a:r>
              <a:rPr lang="en-US">
                <a:hlinkClick r:id="rId8"/>
              </a:rPr>
              <a:t>https://folkhälsomyndigheten.se</a:t>
            </a:r>
            <a:endParaRPr lang="en-US" sz="1200">
              <a:effectLst/>
              <a:latin typeface="Calibri"/>
              <a:ea typeface="Calibri"/>
              <a:cs typeface="Calibri"/>
            </a:endParaRPr>
          </a:p>
          <a:p>
            <a:pPr>
              <a:buFont typeface="Arial" panose="020B0604020202020204" pitchFamily="34" charset="0"/>
            </a:pPr>
            <a:endParaRPr lang="en-US"/>
          </a:p>
          <a:p>
            <a:pPr>
              <a:buFont typeface="Arial" panose="020B0604020202020204" pitchFamily="34" charset="0"/>
            </a:pPr>
            <a:endParaRPr lang="en-US"/>
          </a:p>
          <a:p>
            <a:endParaRPr lang="en-US"/>
          </a:p>
        </p:txBody>
      </p:sp>
    </p:spTree>
    <p:extLst>
      <p:ext uri="{BB962C8B-B14F-4D97-AF65-F5344CB8AC3E}">
        <p14:creationId xmlns:p14="http://schemas.microsoft.com/office/powerpoint/2010/main" val="278064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381000" y="685800"/>
            <a:ext cx="6096000" cy="3429000"/>
          </a:xfrm>
          <a:prstGeom prst="rect">
            <a:avLst/>
          </a:prstGeom>
        </p:spPr>
        <p:txBody>
          <a:bodyPr/>
          <a:lstStyle/>
          <a:p>
            <a:endParaRPr/>
          </a:p>
        </p:txBody>
      </p:sp>
      <p:sp>
        <p:nvSpPr>
          <p:cNvPr id="125" name="Shape 125"/>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i="1"/>
              <a:t>Att säga: </a:t>
            </a:r>
            <a:endParaRPr lang="sv-SE"/>
          </a:p>
          <a:p>
            <a:pPr defTabSz="434340">
              <a:defRPr sz="3040"/>
            </a:pPr>
            <a:r>
              <a:rPr lang="sv-SE" sz="3000"/>
              <a:t>Läs upp syftet. </a:t>
            </a:r>
          </a:p>
          <a:p>
            <a:pPr marL="285750" indent="-285750" defTabSz="434340">
              <a:buFont typeface="Arial"/>
              <a:buChar char="•"/>
              <a:defRPr sz="3040"/>
            </a:pPr>
            <a:endParaRPr lang="en-US" i="1"/>
          </a:p>
        </p:txBody>
      </p:sp>
    </p:spTree>
    <p:extLst>
      <p:ext uri="{BB962C8B-B14F-4D97-AF65-F5344CB8AC3E}">
        <p14:creationId xmlns:p14="http://schemas.microsoft.com/office/powerpoint/2010/main" val="2877809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latin typeface="Calibri"/>
              <a:ea typeface="Calibri"/>
              <a:cs typeface="Calibri"/>
            </a:endParaRPr>
          </a:p>
          <a:p>
            <a:r>
              <a:rPr lang="sv-SE"/>
              <a:t>Visa filmen: </a:t>
            </a:r>
            <a:r>
              <a:rPr lang="sv-SE" err="1"/>
              <a:t>Drug</a:t>
            </a:r>
            <a:r>
              <a:rPr lang="sv-SE"/>
              <a:t> </a:t>
            </a:r>
            <a:r>
              <a:rPr lang="sv-SE" err="1"/>
              <a:t>addiction</a:t>
            </a:r>
            <a:r>
              <a:rPr lang="sv-SE"/>
              <a:t> – </a:t>
            </a:r>
            <a:r>
              <a:rPr lang="sv-SE" err="1"/>
              <a:t>Your</a:t>
            </a:r>
            <a:r>
              <a:rPr lang="sv-SE"/>
              <a:t> Brain is a </a:t>
            </a:r>
            <a:r>
              <a:rPr lang="sv-SE" err="1"/>
              <a:t>Pinball</a:t>
            </a:r>
            <a:r>
              <a:rPr lang="sv-SE"/>
              <a:t> </a:t>
            </a:r>
            <a:r>
              <a:rPr lang="sv-SE" err="1"/>
              <a:t>Machine</a:t>
            </a:r>
            <a:endParaRPr lang="sv-SE"/>
          </a:p>
          <a:p>
            <a:endParaRPr lang="sv-SE"/>
          </a:p>
          <a:p>
            <a:r>
              <a:rPr lang="sv-SE"/>
              <a:t>Att säga:</a:t>
            </a:r>
          </a:p>
          <a:p>
            <a:pPr marL="171450" indent="-171450">
              <a:buFont typeface="Arial"/>
              <a:buChar char="•"/>
            </a:pPr>
            <a:r>
              <a:rPr lang="sv-SE"/>
              <a:t>När vi använder cannabis får vi i oss THC, ett ämne som gör att kroppen släpper ut mycket "må bra"-ämnen, kallat dopamin, ungefär 3-4 gånger mer än normalt. Kroppen kan inte hantera så höga nivåer av "må bra" ämnet dopamin under lång tid. Till slut vänjer sig hjärnan och blir sämre på att känna glädje och belöning. För att känna samma effekt som första gången behöver vi använda mer cannabis. Det är så ett beroende kan börja. -&gt; Byt </a:t>
            </a:r>
            <a:r>
              <a:rPr lang="sv-SE" err="1"/>
              <a:t>slide</a:t>
            </a:r>
            <a:endParaRPr lang="sv-SE"/>
          </a:p>
          <a:p>
            <a:pPr marL="171450" indent="-171450">
              <a:buFont typeface="Arial"/>
              <a:buChar char="•"/>
            </a:pPr>
            <a:endParaRPr lang="sv-SE">
              <a:latin typeface="Aptos"/>
              <a:ea typeface="Calibri"/>
              <a:cs typeface="Calibri"/>
            </a:endParaRPr>
          </a:p>
          <a:p>
            <a:r>
              <a:rPr lang="sv-SE">
                <a:latin typeface="Calibri"/>
                <a:ea typeface="Calibri"/>
                <a:cs typeface="Calibri"/>
              </a:rPr>
              <a:t>Källa: </a:t>
            </a:r>
            <a:r>
              <a:rPr lang="sv-SE"/>
              <a:t>Franck, J. &amp; Nylander, I. (red.) (2022). </a:t>
            </a:r>
            <a:r>
              <a:rPr lang="sv-SE" i="1"/>
              <a:t>Beroendemedicin</a:t>
            </a:r>
            <a:r>
              <a:rPr lang="sv-SE"/>
              <a:t>. (Tredje upplagan). Lund: Studentlitteratur.</a:t>
            </a:r>
          </a:p>
          <a:p>
            <a:endParaRPr lang="sv-SE">
              <a:latin typeface="Calibri"/>
              <a:ea typeface="Calibri"/>
              <a:cs typeface="Calibri"/>
            </a:endParaRPr>
          </a:p>
        </p:txBody>
      </p:sp>
      <p:sp>
        <p:nvSpPr>
          <p:cNvPr id="4" name="Platshållare för bildnummer 3"/>
          <p:cNvSpPr>
            <a:spLocks noGrp="1"/>
          </p:cNvSpPr>
          <p:nvPr>
            <p:ph type="sldNum" sz="quarter" idx="5"/>
          </p:nvPr>
        </p:nvSpPr>
        <p:spPr/>
        <p:txBody>
          <a:bodyPr/>
          <a:lstStyle/>
          <a:p>
            <a:fld id="{7FC031AC-011C-4357-86DC-2DBE19C29452}" type="slidenum">
              <a:rPr lang="sv-SE" smtClean="0"/>
              <a:t>20</a:t>
            </a:fld>
            <a:endParaRPr lang="sv-SE"/>
          </a:p>
        </p:txBody>
      </p:sp>
    </p:spTree>
    <p:extLst>
      <p:ext uri="{BB962C8B-B14F-4D97-AF65-F5344CB8AC3E}">
        <p14:creationId xmlns:p14="http://schemas.microsoft.com/office/powerpoint/2010/main" val="2791328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Lärarens samtalspunkter:</a:t>
            </a:r>
          </a:p>
          <a:p>
            <a:r>
              <a:rPr lang="sv-SE"/>
              <a:t>Grafen visar hur hjärnan anpassar sig till drogen, toleransen för drogen ökar, då behöver man ta mer av drogen för att komma upp till samma lyckokänsla och efter man har tagit drogen känner man sig mer nedstämd. Till slut behöver man ta drogen för att känna någon lycka alls.</a:t>
            </a:r>
          </a:p>
          <a:p>
            <a:endParaRPr lang="sv-SE"/>
          </a:p>
          <a:p>
            <a:r>
              <a:rPr lang="sv-SE"/>
              <a:t>Förklaring till grafen:</a:t>
            </a:r>
          </a:p>
          <a:p>
            <a:pPr marL="228600" indent="-228600">
              <a:buAutoNum type="arabicPeriod"/>
            </a:pPr>
            <a:r>
              <a:rPr lang="sv-SE"/>
              <a:t>I början när man tar drogen kan man känna en mycket stark känsla av lycka som är svår att få igen. När drogen avtar går du tillbaka till normal fas. </a:t>
            </a:r>
            <a:endParaRPr lang="en-US"/>
          </a:p>
          <a:p>
            <a:pPr marL="228600" indent="-228600">
              <a:buAutoNum type="arabicPeriod"/>
            </a:pPr>
            <a:r>
              <a:rPr lang="sv-SE"/>
              <a:t>Ett fortsatt bruk leder till att man ej känner lika stark  lyckokänsla och efteråt känner man sig sämre än innan, då toleransen ökat</a:t>
            </a:r>
            <a:endParaRPr lang="en-US"/>
          </a:p>
          <a:p>
            <a:pPr marL="228600" indent="-228600">
              <a:buAutoNum type="arabicPeriod"/>
            </a:pPr>
            <a:r>
              <a:rPr lang="sv-SE"/>
              <a:t>Till slut behöver man ta drogen för att känna någon “bra” känsla.</a:t>
            </a:r>
            <a:r>
              <a:rPr lang="en-US"/>
              <a:t> </a:t>
            </a:r>
            <a:endParaRPr lang="sv-SE"/>
          </a:p>
          <a:p>
            <a:endParaRPr lang="sv-SE"/>
          </a:p>
          <a:p>
            <a:r>
              <a:rPr lang="sv-SE"/>
              <a:t>Cannabis kan störa hjärnans belöningssystem genom att minska dopaminproduktionen. Detta gör det svårare att känna glädje och njutning utan drogen.</a:t>
            </a:r>
          </a:p>
          <a:p>
            <a:r>
              <a:rPr lang="sv-SE"/>
              <a:t>Hjärnan börjar tro att cannabis är nödvändigt, vilket leder till drogsökande beteenden och beroende. Användaren behöver cannabis för att känna avslappning, glädje eller stresslindring och har svårt att uppleva dessa känslor naturligt.</a:t>
            </a:r>
          </a:p>
          <a:p>
            <a:r>
              <a:rPr lang="sv-SE"/>
              <a:t>Grafen visar att toleransen ökar med tiden. För att nå samma effekt krävs mer av drogen, men glädjekänslan blir ändå svagare, och användaren känner sig sämre efteråt. Till slut behövs drogen bara för att känna något positivt.</a:t>
            </a:r>
          </a:p>
          <a:p>
            <a:endParaRPr lang="sv-SE"/>
          </a:p>
          <a:p>
            <a:pPr marL="171450" indent="-171450">
              <a:buFont typeface="Arial"/>
              <a:buChar char="•"/>
            </a:pPr>
            <a:endParaRPr lang="sv-SE" b="0">
              <a:ea typeface="Calibri" panose="020F0502020204030204"/>
              <a:cs typeface="Calibri" panose="020F0502020204030204"/>
            </a:endParaRPr>
          </a:p>
          <a:p>
            <a:pPr marL="171450" indent="-171450">
              <a:buFont typeface="Arial"/>
              <a:buChar char="•"/>
            </a:pPr>
            <a:endParaRPr lang="sv-SE">
              <a:ea typeface="Calibri" panose="020F0502020204030204"/>
              <a:cs typeface="Calibri" panose="020F0502020204030204"/>
            </a:endParaRPr>
          </a:p>
          <a:p>
            <a:endParaRPr lang="sv-SE"/>
          </a:p>
        </p:txBody>
      </p:sp>
      <p:sp>
        <p:nvSpPr>
          <p:cNvPr id="4" name="Platshållare för bildnummer 3"/>
          <p:cNvSpPr>
            <a:spLocks noGrp="1"/>
          </p:cNvSpPr>
          <p:nvPr>
            <p:ph type="sldNum" sz="quarter" idx="5"/>
          </p:nvPr>
        </p:nvSpPr>
        <p:spPr/>
        <p:txBody>
          <a:bodyPr/>
          <a:lstStyle/>
          <a:p>
            <a:fld id="{7FC031AC-011C-4357-86DC-2DBE19C29452}" type="slidenum">
              <a:rPr lang="sv-SE" smtClean="0"/>
              <a:t>21</a:t>
            </a:fld>
            <a:endParaRPr lang="sv-SE"/>
          </a:p>
        </p:txBody>
      </p:sp>
    </p:spTree>
    <p:extLst>
      <p:ext uri="{BB962C8B-B14F-4D97-AF65-F5344CB8AC3E}">
        <p14:creationId xmlns:p14="http://schemas.microsoft.com/office/powerpoint/2010/main" val="16695920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sv-SE" i="1" dirty="0"/>
              <a:t>Lärarens samtalspunkter:</a:t>
            </a:r>
            <a:endParaRPr lang="sv-SE" altLang="en-US" sz="2000" b="0" dirty="0"/>
          </a:p>
          <a:p>
            <a:pPr>
              <a:buFont typeface="Arial" panose="020B0604020202020204" pitchFamily="34" charset="0"/>
              <a:buChar char="•"/>
            </a:pPr>
            <a:r>
              <a:rPr lang="sv-SE" dirty="0"/>
              <a:t>Tonårshjärnan kan jämföras med vägar</a:t>
            </a:r>
            <a:r>
              <a:rPr lang="sv-SE" i="0" dirty="0"/>
              <a:t>.</a:t>
            </a:r>
            <a:endParaRPr lang="sv-SE" dirty="0">
              <a:ea typeface="Calibri"/>
              <a:cs typeface="Calibri"/>
            </a:endParaRPr>
          </a:p>
          <a:p>
            <a:pPr>
              <a:buFont typeface="Arial" panose="020B0604020202020204" pitchFamily="34" charset="0"/>
              <a:buChar char="•"/>
            </a:pPr>
            <a:r>
              <a:rPr lang="sv-SE" dirty="0"/>
              <a:t>Under tonåren ser din hjärna lite ut som motorvägssystemet i Los Angeles. (Klicka).</a:t>
            </a:r>
            <a:endParaRPr lang="sv-SE" dirty="0">
              <a:ea typeface="Calibri"/>
              <a:cs typeface="Calibri"/>
            </a:endParaRPr>
          </a:p>
          <a:p>
            <a:pPr>
              <a:buFont typeface="Arial" panose="020B0604020202020204" pitchFamily="34" charset="0"/>
              <a:buChar char="•"/>
            </a:pPr>
            <a:r>
              <a:rPr lang="sv-SE" dirty="0"/>
              <a:t>Det finns många nya kopplingar och vägar som går överallt och kopplas samman på flera ställen.</a:t>
            </a:r>
            <a:endParaRPr lang="sv-SE" dirty="0">
              <a:ea typeface="Calibri"/>
              <a:cs typeface="Calibri"/>
            </a:endParaRPr>
          </a:p>
          <a:p>
            <a:pPr>
              <a:buFont typeface="Arial" panose="020B0604020202020204" pitchFamily="34" charset="0"/>
              <a:buChar char="•"/>
            </a:pPr>
            <a:r>
              <a:rPr lang="sv-SE" dirty="0"/>
              <a:t>När du börjar bli äldre börjar din hjärna att "ta bort" några av dessa extra kopplingar för att hjälpa till att koppla ihop det du har lärt dig.</a:t>
            </a:r>
            <a:endParaRPr lang="sv-SE" dirty="0">
              <a:ea typeface="Calibri"/>
              <a:cs typeface="Calibri"/>
            </a:endParaRPr>
          </a:p>
          <a:p>
            <a:pPr>
              <a:buFont typeface="Arial" panose="020B0604020202020204" pitchFamily="34" charset="0"/>
              <a:buChar char="•"/>
            </a:pPr>
            <a:r>
              <a:rPr lang="sv-SE" dirty="0"/>
              <a:t>Vid det här laget, i början till mitten av 20-årsåldern, har hjärnan minskat antalet "motorvägar". (Klicka).</a:t>
            </a:r>
            <a:endParaRPr lang="sv-SE" dirty="0">
              <a:ea typeface="Calibri"/>
              <a:cs typeface="Calibri"/>
            </a:endParaRPr>
          </a:p>
          <a:p>
            <a:pPr>
              <a:buFont typeface="Arial" panose="020B0604020202020204" pitchFamily="34" charset="0"/>
              <a:buChar char="•"/>
            </a:pPr>
            <a:r>
              <a:rPr lang="sv-SE" dirty="0"/>
              <a:t>Det är därför det är möjligt att tala två eller fler språk som barn, men ofta bara ett som vuxen. Om du inte använder dessa språk-"vägar" kommer de att försvinna bort.</a:t>
            </a:r>
            <a:endParaRPr lang="sv-SE" dirty="0">
              <a:ea typeface="Calibri"/>
              <a:cs typeface="Calibri"/>
            </a:endParaRPr>
          </a:p>
          <a:p>
            <a:pPr>
              <a:buFont typeface="Arial" panose="020B0604020202020204" pitchFamily="34" charset="0"/>
              <a:buChar char="•"/>
            </a:pPr>
            <a:r>
              <a:rPr lang="sv-SE" dirty="0"/>
              <a:t>Det motsatta gäller också. Om du övar på att använda dessa språk-"vägar" upp i vuxen ålder, kan du bli flytande på flera språk.</a:t>
            </a:r>
            <a:endParaRPr lang="sv-SE" dirty="0">
              <a:ea typeface="Calibri"/>
              <a:cs typeface="Calibri"/>
            </a:endParaRPr>
          </a:p>
          <a:p>
            <a:pPr>
              <a:buFont typeface="Arial" panose="020B0604020202020204" pitchFamily="34" charset="0"/>
              <a:buChar char="•"/>
            </a:pPr>
            <a:r>
              <a:rPr lang="sv-SE" dirty="0"/>
              <a:t>Denna process kan hända med vilken färdighet som helst, beroende på om du övar på dem eller inte</a:t>
            </a:r>
            <a:endParaRPr lang="sv-SE" dirty="0">
              <a:ea typeface="Calibri"/>
              <a:cs typeface="Calibri"/>
            </a:endParaRPr>
          </a:p>
          <a:p>
            <a:pPr marL="285750" indent="-285750">
              <a:buFont typeface="Arial,Sans-Serif" panose="020B0604020202020204" pitchFamily="34" charset="0"/>
              <a:buChar char="•"/>
            </a:pPr>
            <a:r>
              <a:rPr lang="sv-SE" dirty="0"/>
              <a:t>(Klicka) När du når vuxen ålder, kvarstår de nödvändiga och mest använda synaptiska kopplingarna, och dessa blir starkare och mer effektiva.</a:t>
            </a:r>
          </a:p>
          <a:p>
            <a:endParaRPr lang="sv-SE" dirty="0"/>
          </a:p>
          <a:p>
            <a:r>
              <a:rPr lang="sv-SE" dirty="0"/>
              <a:t>Cannabis påverkan på tonårshjärnan:</a:t>
            </a:r>
          </a:p>
          <a:p>
            <a:pPr>
              <a:buFont typeface="Arial"/>
              <a:buChar char="•"/>
            </a:pPr>
            <a:r>
              <a:rPr lang="sv-SE" dirty="0"/>
              <a:t>THC påverkar tonårshjärnan negativt genom att störa viktiga utvecklingsprocesser, inklusive kognitiv funktion, emotionell reglering och belöningssystemet. Regelbunden användning under tonåren kan leda till långsiktiga effekter som minskad kognitiv förmåga, psykologiska problem och ökad risk för beroende.</a:t>
            </a:r>
          </a:p>
          <a:p>
            <a:pPr marL="285750" indent="-285750">
              <a:buFont typeface="Arial"/>
              <a:buChar char="•"/>
            </a:pPr>
            <a:endParaRPr lang="sv-SE" dirty="0"/>
          </a:p>
          <a:p>
            <a:pPr>
              <a:buFont typeface="Arial" panose="020B0604020202020204" pitchFamily="34" charset="0"/>
              <a:buChar char="•"/>
            </a:pPr>
            <a:endParaRPr lang="en-US" dirty="0">
              <a:latin typeface="Aptos"/>
              <a:cs typeface="Arial"/>
            </a:endParaRPr>
          </a:p>
          <a:p>
            <a:endParaRPr lang="en-US" sz="2000" dirty="0">
              <a:latin typeface="Arial"/>
              <a:cs typeface="Arial"/>
            </a:endParaRPr>
          </a:p>
          <a:p>
            <a:pPr marL="0" indent="0">
              <a:buFont typeface="Arial" panose="020B0604020202020204" pitchFamily="34" charset="0"/>
              <a:buNone/>
            </a:pPr>
            <a:r>
              <a:rPr lang="en-US" sz="2000" i="1" u="sng" dirty="0"/>
              <a:t>Image</a:t>
            </a:r>
            <a:r>
              <a:rPr lang="en-US" sz="2000" dirty="0"/>
              <a:t>: </a:t>
            </a:r>
            <a:endParaRPr lang="en-US" sz="2000" dirty="0">
              <a:ea typeface="Calibri"/>
              <a:cs typeface="Calibri"/>
            </a:endParaRPr>
          </a:p>
          <a:p>
            <a:pPr marL="0" indent="0">
              <a:buFont typeface="Arial" panose="020B0604020202020204" pitchFamily="34" charset="0"/>
              <a:buNone/>
            </a:pPr>
            <a:r>
              <a:rPr lang="en-US" sz="2000" dirty="0"/>
              <a:t>Pixabay.com</a:t>
            </a:r>
            <a:endParaRPr lang="en" sz="2000" dirty="0"/>
          </a:p>
        </p:txBody>
      </p:sp>
    </p:spTree>
    <p:extLst>
      <p:ext uri="{BB962C8B-B14F-4D97-AF65-F5344CB8AC3E}">
        <p14:creationId xmlns:p14="http://schemas.microsoft.com/office/powerpoint/2010/main" val="1423448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a:t>Läraren:</a:t>
            </a:r>
          </a:p>
          <a:p>
            <a:pPr marL="285750" indent="-285750">
              <a:buFont typeface="Arial"/>
              <a:buChar char="•"/>
            </a:pPr>
            <a:r>
              <a:rPr lang="sv-SE"/>
              <a:t>Mycket kring </a:t>
            </a:r>
            <a:r>
              <a:rPr lang="sv-SE" b="0">
                <a:pattFill prst="narHorz">
                  <a:fgClr>
                    <a:schemeClr val="accent3"/>
                  </a:fgClr>
                  <a:bgClr>
                    <a:schemeClr val="accent3">
                      <a:lumMod val="40000"/>
                      <a:lumOff val="60000"/>
                    </a:schemeClr>
                  </a:bgClr>
                </a:pattFill>
              </a:rPr>
              <a:t>cannabis </a:t>
            </a:r>
            <a:r>
              <a:rPr lang="sv-SE"/>
              <a:t>förändras väldigt snabbt. Legaliseringsfrågor diskuteras i många länder  och användningsfrekvensen ökar</a:t>
            </a:r>
            <a:r>
              <a:rPr lang="sv-SE" i="0">
                <a:effectLst/>
                <a:sym typeface="Calibri"/>
              </a:rPr>
              <a:t>.</a:t>
            </a:r>
            <a:r>
              <a:rPr lang="sv-SE"/>
              <a:t> Vi vet inte idag allt om de långsiktiga konsekvenserna</a:t>
            </a:r>
            <a:r>
              <a:rPr lang="sv-SE">
                <a:effectLst/>
                <a:sym typeface="Calibri"/>
              </a:rPr>
              <a:t>.</a:t>
            </a:r>
            <a:endParaRPr lang="sv-SE"/>
          </a:p>
          <a:p>
            <a:pPr marL="285750" indent="-285750">
              <a:buFont typeface="Arial"/>
              <a:buChar char="•"/>
            </a:pPr>
            <a:r>
              <a:rPr lang="sv-SE"/>
              <a:t>Vi vet att höga nivåer av </a:t>
            </a:r>
            <a:r>
              <a:rPr lang="sv-SE">
                <a:effectLst/>
                <a:sym typeface="Calibri"/>
              </a:rPr>
              <a:t>THC </a:t>
            </a:r>
            <a:r>
              <a:rPr lang="sv-SE"/>
              <a:t>är något nytt och inte fullt utforskat</a:t>
            </a:r>
            <a:r>
              <a:rPr lang="sv-SE">
                <a:effectLst/>
                <a:sym typeface="Calibri"/>
              </a:rPr>
              <a:t>. </a:t>
            </a:r>
            <a:r>
              <a:rPr lang="sv-SE"/>
              <a:t>Mycket av den forskning som har gjorts har analyserat effekterna av </a:t>
            </a:r>
            <a:r>
              <a:rPr lang="sv-SE">
                <a:effectLst/>
                <a:sym typeface="Calibri"/>
              </a:rPr>
              <a:t>THC </a:t>
            </a:r>
            <a:r>
              <a:rPr lang="sv-SE"/>
              <a:t>vid koncentrationer på </a:t>
            </a:r>
            <a:r>
              <a:rPr lang="sv-SE">
                <a:effectLst/>
                <a:sym typeface="Calibri"/>
              </a:rPr>
              <a:t>12-14%, </a:t>
            </a:r>
            <a:r>
              <a:rPr lang="sv-SE"/>
              <a:t>medan vi vet att vissa kommersiella produkter är så starka som </a:t>
            </a:r>
            <a:r>
              <a:rPr lang="sv-SE">
                <a:effectLst/>
                <a:sym typeface="Calibri"/>
              </a:rPr>
              <a:t>95% </a:t>
            </a:r>
            <a:r>
              <a:rPr lang="sv-SE"/>
              <a:t>i THC-halt</a:t>
            </a:r>
            <a:r>
              <a:rPr lang="sv-SE">
                <a:effectLst/>
                <a:sym typeface="Calibri"/>
              </a:rPr>
              <a:t>.</a:t>
            </a:r>
            <a:endParaRPr lang="sv-SE"/>
          </a:p>
          <a:p>
            <a:r>
              <a:rPr lang="en-US"/>
              <a:t> </a:t>
            </a:r>
          </a:p>
          <a:p>
            <a:endParaRPr lang="en-US" sz="1200">
              <a:effectLst/>
              <a:latin typeface="Calibri"/>
              <a:ea typeface="Calibri"/>
              <a:cs typeface="Calibri"/>
            </a:endParaRPr>
          </a:p>
          <a:p>
            <a:pPr marL="0" indent="0">
              <a:buFont typeface="Arial" panose="020B0604020202020204" pitchFamily="34" charset="0"/>
              <a:buNone/>
            </a:pPr>
            <a:endParaRPr lang="en-US" sz="1200">
              <a:effectLst/>
              <a:latin typeface="Calibri"/>
              <a:ea typeface="Calibri"/>
              <a:cs typeface="Calibri"/>
            </a:endParaRPr>
          </a:p>
        </p:txBody>
      </p:sp>
    </p:spTree>
    <p:extLst>
      <p:ext uri="{BB962C8B-B14F-4D97-AF65-F5344CB8AC3E}">
        <p14:creationId xmlns:p14="http://schemas.microsoft.com/office/powerpoint/2010/main" val="29451669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7FC031AC-011C-4357-86DC-2DBE19C29452}" type="slidenum">
              <a:rPr lang="sv-SE" smtClean="0"/>
              <a:t>25</a:t>
            </a:fld>
            <a:endParaRPr lang="sv-SE"/>
          </a:p>
        </p:txBody>
      </p:sp>
    </p:spTree>
    <p:extLst>
      <p:ext uri="{BB962C8B-B14F-4D97-AF65-F5344CB8AC3E}">
        <p14:creationId xmlns:p14="http://schemas.microsoft.com/office/powerpoint/2010/main" val="3486377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Shape 118"/>
          <p:cNvSpPr>
            <a:spLocks noGrp="1" noRot="1" noChangeAspect="1"/>
          </p:cNvSpPr>
          <p:nvPr>
            <p:ph type="sldImg"/>
          </p:nvPr>
        </p:nvSpPr>
        <p:spPr>
          <a:xfrm>
            <a:off x="381000" y="685800"/>
            <a:ext cx="6096000" cy="3429000"/>
          </a:xfrm>
          <a:prstGeom prst="rect">
            <a:avLst/>
          </a:prstGeom>
        </p:spPr>
        <p:txBody>
          <a:bodyPr/>
          <a:lstStyle/>
          <a:p>
            <a:endParaRPr/>
          </a:p>
        </p:txBody>
      </p:sp>
      <p:sp>
        <p:nvSpPr>
          <p:cNvPr id="119" name="Shape 119"/>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i="1"/>
              <a:t>Att säga: </a:t>
            </a:r>
            <a:endParaRPr lang="sv-SE"/>
          </a:p>
          <a:p>
            <a:pPr marL="285750" indent="-285750" defTabSz="457200">
              <a:buFont typeface="Arial"/>
              <a:buChar char="•"/>
              <a:defRPr/>
            </a:pPr>
            <a:r>
              <a:rPr lang="sv-SE"/>
              <a:t>Vi kommer att prata om cannabis. Kan du fler namn på drogen cannabis?</a:t>
            </a:r>
            <a:r>
              <a:rPr lang="sv-SE" sz="1200">
                <a:effectLst/>
                <a:latin typeface="Calibri"/>
                <a:ea typeface="Calibri"/>
                <a:cs typeface="Calibri"/>
                <a:sym typeface="Calibri"/>
              </a:rPr>
              <a:t> </a:t>
            </a:r>
            <a:endParaRPr lang="sv-SE" sz="1200">
              <a:effectLst/>
              <a:latin typeface="Calibri"/>
              <a:ea typeface="Calibri"/>
              <a:cs typeface="Calibri"/>
            </a:endParaRPr>
          </a:p>
          <a:p>
            <a:pPr marL="285750" indent="-285750" defTabSz="457200">
              <a:buFont typeface="Arial"/>
              <a:buChar char="•"/>
              <a:defRPr/>
            </a:pPr>
            <a:r>
              <a:rPr lang="sv-SE">
                <a:effectLst/>
                <a:sym typeface="Calibri"/>
              </a:rPr>
              <a:t>(</a:t>
            </a:r>
            <a:r>
              <a:rPr lang="sv-SE"/>
              <a:t>Klick</a:t>
            </a:r>
            <a:r>
              <a:rPr lang="sv-SE">
                <a:effectLst/>
                <a:sym typeface="Calibri"/>
              </a:rPr>
              <a:t>) </a:t>
            </a:r>
            <a:r>
              <a:rPr lang="sv-SE"/>
              <a:t>Dessa termer används alla för att identifiera cannabis</a:t>
            </a:r>
            <a:r>
              <a:rPr lang="sv-SE" i="0">
                <a:effectLst/>
                <a:sym typeface="Calibri"/>
              </a:rPr>
              <a:t>. </a:t>
            </a:r>
            <a:r>
              <a:rPr lang="sv-SE"/>
              <a:t>Det finns minst 1 200 slanguttryck för cannabis</a:t>
            </a:r>
            <a:r>
              <a:rPr lang="sv-SE" i="0">
                <a:effectLst/>
                <a:sym typeface="Calibri"/>
              </a:rPr>
              <a:t>. </a:t>
            </a:r>
            <a:endParaRPr lang="sv-SE" i="0">
              <a:effectLst/>
            </a:endParaRPr>
          </a:p>
          <a:p>
            <a:pPr marL="285750" indent="-285750" defTabSz="457200">
              <a:buFont typeface="Arial"/>
              <a:buChar char="•"/>
              <a:defRPr/>
            </a:pPr>
            <a:r>
              <a:rPr lang="sv-SE"/>
              <a:t>Ibland tenderar människor att hamna i två läger i sina åsikter</a:t>
            </a:r>
            <a:r>
              <a:rPr lang="sv-SE" i="0">
                <a:effectLst/>
                <a:sym typeface="Calibri"/>
              </a:rPr>
              <a:t>. </a:t>
            </a:r>
            <a:r>
              <a:rPr lang="sv-SE"/>
              <a:t>Den ena sidan menar att cannabis är fruktansvärt. Den andra sidan hävdar att det är den bästa drogen och att den kan lösa mängder av hälsoproblem</a:t>
            </a:r>
            <a:r>
              <a:rPr lang="sv-SE" i="0">
                <a:effectLst/>
                <a:sym typeface="Calibri"/>
              </a:rPr>
              <a:t>.</a:t>
            </a:r>
            <a:endParaRPr lang="sv-SE"/>
          </a:p>
          <a:p>
            <a:pPr marL="285750" indent="-285750" defTabSz="457200">
              <a:buFont typeface="Arial"/>
              <a:buChar char="•"/>
              <a:defRPr/>
            </a:pPr>
            <a:r>
              <a:rPr lang="sv-SE"/>
              <a:t>I denna </a:t>
            </a:r>
            <a:r>
              <a:rPr lang="sv-SE">
                <a:effectLst/>
                <a:sym typeface="Calibri"/>
              </a:rPr>
              <a:t>presentation </a:t>
            </a:r>
            <a:r>
              <a:rPr lang="sv-SE"/>
              <a:t>vill vi prata om ämnet på ett icke-dömande och faktabaserat sätt</a:t>
            </a:r>
            <a:r>
              <a:rPr lang="sv-SE">
                <a:effectLst/>
                <a:sym typeface="Calibri"/>
              </a:rPr>
              <a:t>, </a:t>
            </a:r>
            <a:r>
              <a:rPr lang="sv-SE"/>
              <a:t>så vi kommer att använda ordet </a:t>
            </a:r>
            <a:r>
              <a:rPr lang="sv-SE">
                <a:effectLst/>
                <a:sym typeface="Calibri"/>
              </a:rPr>
              <a:t>(</a:t>
            </a:r>
            <a:r>
              <a:rPr lang="sv-SE"/>
              <a:t>klick</a:t>
            </a:r>
            <a:r>
              <a:rPr lang="sv-SE">
                <a:effectLst/>
                <a:sym typeface="Calibri"/>
              </a:rPr>
              <a:t>) </a:t>
            </a:r>
            <a:r>
              <a:rPr lang="sv-SE"/>
              <a:t>”cannabis” i denna presentation. </a:t>
            </a:r>
          </a:p>
          <a:p>
            <a:pPr marR="0" lvl="0" defTabSz="457200">
              <a:lnSpc>
                <a:spcPct val="100000"/>
              </a:lnSpc>
              <a:spcBef>
                <a:spcPts val="0"/>
              </a:spcBef>
              <a:spcAft>
                <a:spcPts val="0"/>
              </a:spcAft>
              <a:buClrTx/>
              <a:buSzTx/>
              <a:tabLst/>
              <a:defRPr/>
            </a:pPr>
            <a:endParaRPr lang="sv-SE" sz="1200">
              <a:effectLst/>
              <a:latin typeface="Calibri"/>
              <a:ea typeface="Calibri"/>
              <a:cs typeface="Calibri"/>
            </a:endParaRPr>
          </a:p>
          <a:p>
            <a:pPr marL="0" marR="0" lvl="0" indent="0" defTabSz="457200" eaLnBrk="1" fontAlgn="auto" latinLnBrk="0" hangingPunct="1">
              <a:lnSpc>
                <a:spcPct val="100000"/>
              </a:lnSpc>
              <a:spcBef>
                <a:spcPts val="0"/>
              </a:spcBef>
              <a:spcAft>
                <a:spcPts val="0"/>
              </a:spcAft>
              <a:buClrTx/>
              <a:buSzTx/>
              <a:buFontTx/>
              <a:buNone/>
              <a:tabLst/>
              <a:defRPr/>
            </a:pPr>
            <a:r>
              <a:rPr lang="sv-SE">
                <a:latin typeface="Arial"/>
                <a:ea typeface="Arial"/>
                <a:cs typeface="Arial"/>
                <a:sym typeface="Arial"/>
              </a:rPr>
              <a:t>Källor</a:t>
            </a:r>
            <a:r>
              <a:rPr lang="sv-SE" sz="1200" baseline="0">
                <a:latin typeface="Arial"/>
                <a:ea typeface="Arial"/>
                <a:cs typeface="Arial"/>
                <a:sym typeface="Arial"/>
              </a:rPr>
              <a:t>: </a:t>
            </a:r>
            <a:r>
              <a:rPr lang="sv-SE"/>
              <a:t> </a:t>
            </a:r>
          </a:p>
          <a:p>
            <a:r>
              <a:rPr lang="sv-SE">
                <a:hlinkClick r:id="rId3"/>
              </a:rPr>
              <a:t>https://en.wikipedia.org/wiki/List_of_</a:t>
            </a:r>
            <a:r>
              <a:rPr lang="en-US">
                <a:hlinkClick r:id="rId3"/>
              </a:rPr>
              <a:t>names_for_cannabis</a:t>
            </a:r>
            <a:r>
              <a:rPr lang="en-US"/>
              <a:t> </a:t>
            </a:r>
          </a:p>
          <a:p>
            <a:r>
              <a:rPr lang="en-US">
                <a:hlinkClick r:id="rId4"/>
              </a:rPr>
              <a:t>http://time.com/4747501/420-day-weed-marijuana-pot-slang/</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Shape 124"/>
          <p:cNvSpPr>
            <a:spLocks noGrp="1" noRot="1" noChangeAspect="1"/>
          </p:cNvSpPr>
          <p:nvPr>
            <p:ph type="sldImg"/>
          </p:nvPr>
        </p:nvSpPr>
        <p:spPr>
          <a:xfrm>
            <a:off x="381000" y="685800"/>
            <a:ext cx="6096000" cy="3429000"/>
          </a:xfrm>
          <a:prstGeom prst="rect">
            <a:avLst/>
          </a:prstGeom>
        </p:spPr>
        <p:txBody>
          <a:bodyPr/>
          <a:lstStyle/>
          <a:p>
            <a:endParaRPr/>
          </a:p>
        </p:txBody>
      </p:sp>
      <p:sp>
        <p:nvSpPr>
          <p:cNvPr id="125" name="Shape 125"/>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pPr defTabSz="434340">
              <a:defRPr sz="3040"/>
            </a:pPr>
            <a:r>
              <a:rPr lang="sv-SE" sz="3000" i="1"/>
              <a:t>Att tänka på:</a:t>
            </a:r>
            <a:endParaRPr lang="en-US" sz="3000"/>
          </a:p>
          <a:p>
            <a:pPr marL="285750" indent="-285750" defTabSz="434340">
              <a:buFont typeface="Arial,Sans-Serif"/>
              <a:buChar char="•"/>
              <a:defRPr sz="3040"/>
            </a:pPr>
            <a:r>
              <a:rPr lang="sv-SE" sz="3000" i="0"/>
              <a:t>Använd </a:t>
            </a:r>
            <a:r>
              <a:rPr lang="sv-SE" sz="3000" i="0" err="1"/>
              <a:t>whiteboard</a:t>
            </a:r>
            <a:r>
              <a:rPr lang="sv-SE" sz="3000" i="0"/>
              <a:t>, post-it-lappar, i par eller individuellt; välj det som passar din klass bäst</a:t>
            </a:r>
          </a:p>
          <a:p>
            <a:pPr marL="285750" indent="-285750" defTabSz="434340">
              <a:buFont typeface="Arial,Sans-Serif"/>
              <a:buChar char="•"/>
              <a:defRPr sz="3040"/>
            </a:pPr>
            <a:endParaRPr lang="sv-SE"/>
          </a:p>
          <a:p>
            <a:pPr defTabSz="434340">
              <a:defRPr sz="3040"/>
            </a:pPr>
            <a:r>
              <a:rPr lang="sv-SE" sz="3000" i="1"/>
              <a:t>Att säga: </a:t>
            </a:r>
            <a:endParaRPr lang="sv-SE" sz="3000"/>
          </a:p>
          <a:p>
            <a:pPr marL="228600" indent="-228600" defTabSz="434340">
              <a:buFont typeface="Arial,Sans-Serif"/>
              <a:buChar char="•"/>
              <a:defRPr sz="3040"/>
            </a:pPr>
            <a:r>
              <a:rPr lang="sv-SE" sz="3000"/>
              <a:t>"Vad har du hört om cannabis? Diskutera och skriv ner tre saker. Det här kan vara saker ni tror på, eller bara saker ni har hört men inte är säkra på. </a:t>
            </a:r>
          </a:p>
          <a:p>
            <a:pPr marL="228600" indent="-228600" defTabSz="434340">
              <a:buFont typeface="Arial,Sans-Serif"/>
              <a:buChar char="•"/>
              <a:defRPr sz="3040"/>
            </a:pPr>
            <a:r>
              <a:rPr lang="sv-SE" sz="3000"/>
              <a:t>Detta är för att få igång våra tankar.</a:t>
            </a:r>
          </a:p>
          <a:p>
            <a:pPr defTabSz="434340">
              <a:defRPr sz="3040"/>
            </a:pPr>
            <a:r>
              <a:rPr lang="sv-SE" sz="3000" i="1"/>
              <a:t>Extra information: </a:t>
            </a:r>
            <a:endParaRPr lang="en-US" sz="3000"/>
          </a:p>
          <a:p>
            <a:pPr marL="171450" indent="-171450" defTabSz="434340">
              <a:buFont typeface="Arial,Sans-Serif"/>
              <a:buChar char="•"/>
              <a:defRPr sz="3040"/>
            </a:pPr>
            <a:r>
              <a:rPr lang="sv-SE" sz="3000"/>
              <a:t>Om du som lärare önskar kan du återkoppla kring elevernas tankar kring cannabis vid ett senare tillfälle. Kanske kommer det upp tankar/frågor som inte finns med i denna presentation men som ändå är viktiga.</a:t>
            </a:r>
            <a:endParaRPr lang="en-US" sz="3000"/>
          </a:p>
          <a:p>
            <a:pPr marL="285750" indent="-285750" defTabSz="434340">
              <a:buFont typeface="Arial"/>
              <a:buChar char="•"/>
              <a:defRPr sz="3040"/>
            </a:pPr>
            <a:endParaRPr lang="sv-SE"/>
          </a:p>
          <a:p>
            <a:pPr defTabSz="434340">
              <a:defRPr sz="3040"/>
            </a:pPr>
            <a:endParaRPr lang="sv-SE" sz="3000" i="1"/>
          </a:p>
          <a:p>
            <a:pPr marL="285750" indent="-285750" defTabSz="434340">
              <a:buFont typeface="Arial"/>
              <a:buChar char="•"/>
              <a:defRPr sz="3040"/>
            </a:pPr>
            <a:endParaRPr lang="sv-SE"/>
          </a:p>
          <a:p>
            <a:pPr marL="285750" indent="-285750" defTabSz="434340">
              <a:buFont typeface="Arial"/>
              <a:buChar char="•"/>
              <a:defRPr sz="3040"/>
            </a:pPr>
            <a:endParaRPr lang="sv-SE"/>
          </a:p>
          <a:p>
            <a:pPr marL="285750" indent="-285750" defTabSz="434340">
              <a:buFont typeface="Arial"/>
              <a:buChar char="•"/>
              <a:defRPr sz="3040"/>
            </a:pPr>
            <a:endParaRPr lang="en-US"/>
          </a:p>
          <a:p>
            <a:pPr marL="285750" indent="-285750" defTabSz="434340">
              <a:buFont typeface="Arial"/>
              <a:buChar char="•"/>
              <a:defRPr sz="3040"/>
            </a:pPr>
            <a:endParaRPr lang="en-US" sz="3000" i="1"/>
          </a:p>
        </p:txBody>
      </p:sp>
    </p:spTree>
    <p:extLst>
      <p:ext uri="{BB962C8B-B14F-4D97-AF65-F5344CB8AC3E}">
        <p14:creationId xmlns:p14="http://schemas.microsoft.com/office/powerpoint/2010/main" val="3312556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err="1">
                <a:latin typeface="Calibri"/>
                <a:ea typeface="Calibri"/>
                <a:cs typeface="Calibri"/>
              </a:rPr>
              <a:t>Att</a:t>
            </a:r>
            <a:r>
              <a:rPr lang="en-US" i="1">
                <a:latin typeface="Calibri"/>
                <a:ea typeface="Calibri"/>
                <a:cs typeface="Calibri"/>
              </a:rPr>
              <a:t> säga</a:t>
            </a:r>
            <a:endParaRPr lang="en-US">
              <a:latin typeface="Aptos" panose="02110004020202020204"/>
              <a:ea typeface="Calibri"/>
              <a:cs typeface="Calibri"/>
            </a:endParaRPr>
          </a:p>
          <a:p>
            <a:r>
              <a:rPr lang="en-US" err="1">
                <a:latin typeface="Calibri"/>
                <a:ea typeface="Calibri"/>
                <a:cs typeface="Calibri"/>
              </a:rPr>
              <a:t>Läs</a:t>
            </a:r>
            <a:r>
              <a:rPr lang="en-US">
                <a:latin typeface="Calibri"/>
                <a:ea typeface="Calibri"/>
                <a:cs typeface="Calibri"/>
              </a:rPr>
              <a:t> </a:t>
            </a:r>
            <a:r>
              <a:rPr lang="en-US" err="1">
                <a:latin typeface="Calibri"/>
                <a:ea typeface="Calibri"/>
                <a:cs typeface="Calibri"/>
              </a:rPr>
              <a:t>upp</a:t>
            </a:r>
            <a:r>
              <a:rPr lang="en-US">
                <a:latin typeface="Calibri"/>
                <a:ea typeface="Calibri"/>
                <a:cs typeface="Calibri"/>
              </a:rPr>
              <a:t> </a:t>
            </a:r>
            <a:r>
              <a:rPr lang="en-US" err="1">
                <a:latin typeface="Calibri"/>
                <a:ea typeface="Calibri"/>
                <a:cs typeface="Calibri"/>
              </a:rPr>
              <a:t>texten</a:t>
            </a:r>
            <a:r>
              <a:rPr lang="en-US">
                <a:latin typeface="Calibri"/>
                <a:ea typeface="Calibri"/>
                <a:cs typeface="Calibri"/>
              </a:rPr>
              <a:t> </a:t>
            </a:r>
            <a:r>
              <a:rPr lang="en-US" err="1">
                <a:latin typeface="Calibri"/>
                <a:ea typeface="Calibri"/>
                <a:cs typeface="Calibri"/>
              </a:rPr>
              <a:t>och</a:t>
            </a:r>
            <a:r>
              <a:rPr lang="en-US">
                <a:latin typeface="Calibri"/>
                <a:ea typeface="Calibri"/>
                <a:cs typeface="Calibri"/>
              </a:rPr>
              <a:t> visa </a:t>
            </a:r>
            <a:r>
              <a:rPr lang="en-US" err="1">
                <a:latin typeface="Calibri"/>
                <a:ea typeface="Calibri"/>
                <a:cs typeface="Calibri"/>
              </a:rPr>
              <a:t>bilderna</a:t>
            </a:r>
            <a:r>
              <a:rPr lang="en-US">
                <a:latin typeface="Calibri"/>
                <a:ea typeface="Calibri"/>
                <a:cs typeface="Calibri"/>
              </a:rPr>
              <a:t> </a:t>
            </a:r>
            <a:r>
              <a:rPr lang="en-US" err="1">
                <a:latin typeface="Calibri"/>
                <a:ea typeface="Calibri"/>
                <a:cs typeface="Calibri"/>
              </a:rPr>
              <a:t>vilken</a:t>
            </a:r>
            <a:r>
              <a:rPr lang="en-US">
                <a:latin typeface="Calibri"/>
                <a:ea typeface="Calibri"/>
                <a:cs typeface="Calibri"/>
              </a:rPr>
              <a:t> </a:t>
            </a:r>
            <a:r>
              <a:rPr lang="en-US" err="1">
                <a:latin typeface="Calibri"/>
                <a:ea typeface="Calibri"/>
                <a:cs typeface="Calibri"/>
              </a:rPr>
              <a:t>som</a:t>
            </a:r>
            <a:r>
              <a:rPr lang="en-US">
                <a:latin typeface="Calibri"/>
                <a:ea typeface="Calibri"/>
                <a:cs typeface="Calibri"/>
              </a:rPr>
              <a:t> </a:t>
            </a:r>
            <a:r>
              <a:rPr lang="en-US" err="1">
                <a:latin typeface="Calibri"/>
                <a:ea typeface="Calibri"/>
                <a:cs typeface="Calibri"/>
              </a:rPr>
              <a:t>är</a:t>
            </a:r>
            <a:r>
              <a:rPr lang="en-US">
                <a:latin typeface="Calibri"/>
                <a:ea typeface="Calibri"/>
                <a:cs typeface="Calibri"/>
              </a:rPr>
              <a:t> </a:t>
            </a:r>
            <a:r>
              <a:rPr lang="en-US" err="1">
                <a:latin typeface="Calibri"/>
                <a:ea typeface="Calibri"/>
                <a:cs typeface="Calibri"/>
              </a:rPr>
              <a:t>vilken</a:t>
            </a:r>
            <a:r>
              <a:rPr lang="en-US">
                <a:latin typeface="Calibri"/>
                <a:ea typeface="Calibri"/>
                <a:cs typeface="Calibri"/>
              </a:rPr>
              <a:t>. </a:t>
            </a:r>
            <a:endParaRPr lang="en-US"/>
          </a:p>
          <a:p>
            <a:endParaRPr lang="en-US">
              <a:latin typeface="Calibri"/>
              <a:ea typeface="Calibri"/>
              <a:cs typeface="Calibri"/>
            </a:endParaRPr>
          </a:p>
          <a:p>
            <a:r>
              <a:rPr lang="en-US">
                <a:latin typeface="Calibri"/>
                <a:ea typeface="Calibri"/>
                <a:cs typeface="Calibri"/>
              </a:rPr>
              <a:t>Bilden </a:t>
            </a:r>
            <a:r>
              <a:rPr lang="en-US" err="1">
                <a:latin typeface="Calibri"/>
                <a:ea typeface="Calibri"/>
                <a:cs typeface="Calibri"/>
              </a:rPr>
              <a:t>överst</a:t>
            </a:r>
            <a:r>
              <a:rPr lang="en-US">
                <a:latin typeface="Calibri"/>
                <a:ea typeface="Calibri"/>
                <a:cs typeface="Calibri"/>
              </a:rPr>
              <a:t> </a:t>
            </a:r>
            <a:r>
              <a:rPr lang="en-US" err="1">
                <a:latin typeface="Calibri"/>
                <a:ea typeface="Calibri"/>
                <a:cs typeface="Calibri"/>
              </a:rPr>
              <a:t>är</a:t>
            </a:r>
            <a:r>
              <a:rPr lang="en-US">
                <a:latin typeface="Calibri"/>
                <a:ea typeface="Calibri"/>
                <a:cs typeface="Calibri"/>
              </a:rPr>
              <a:t> cannabis sativa</a:t>
            </a:r>
          </a:p>
          <a:p>
            <a:r>
              <a:rPr lang="en-US">
                <a:latin typeface="Calibri"/>
                <a:ea typeface="Calibri"/>
                <a:cs typeface="Calibri"/>
              </a:rPr>
              <a:t>Bilden till </a:t>
            </a:r>
            <a:r>
              <a:rPr lang="en-US" err="1">
                <a:latin typeface="Calibri"/>
                <a:ea typeface="Calibri"/>
                <a:cs typeface="Calibri"/>
              </a:rPr>
              <a:t>höger</a:t>
            </a:r>
            <a:r>
              <a:rPr lang="en-US">
                <a:latin typeface="Calibri"/>
                <a:ea typeface="Calibri"/>
                <a:cs typeface="Calibri"/>
              </a:rPr>
              <a:t> marijuana </a:t>
            </a:r>
          </a:p>
          <a:p>
            <a:r>
              <a:rPr lang="en-US">
                <a:latin typeface="Calibri"/>
                <a:ea typeface="Calibri"/>
                <a:cs typeface="Calibri"/>
              </a:rPr>
              <a:t>Bilden till </a:t>
            </a:r>
            <a:r>
              <a:rPr lang="en-US" err="1">
                <a:latin typeface="Calibri"/>
                <a:ea typeface="Calibri"/>
                <a:cs typeface="Calibri"/>
              </a:rPr>
              <a:t>vänster</a:t>
            </a:r>
            <a:r>
              <a:rPr lang="en-US">
                <a:latin typeface="Calibri"/>
                <a:ea typeface="Calibri"/>
                <a:cs typeface="Calibri"/>
              </a:rPr>
              <a:t> </a:t>
            </a:r>
            <a:r>
              <a:rPr lang="en-US" err="1">
                <a:latin typeface="Calibri"/>
                <a:ea typeface="Calibri"/>
                <a:cs typeface="Calibri"/>
              </a:rPr>
              <a:t>hasch</a:t>
            </a:r>
            <a:r>
              <a:rPr lang="en-US">
                <a:latin typeface="Calibri"/>
                <a:ea typeface="Calibri"/>
                <a:cs typeface="Calibri"/>
              </a:rPr>
              <a:t> </a:t>
            </a:r>
          </a:p>
        </p:txBody>
      </p:sp>
      <p:sp>
        <p:nvSpPr>
          <p:cNvPr id="4" name="Slide Number Placeholder 3"/>
          <p:cNvSpPr>
            <a:spLocks noGrp="1"/>
          </p:cNvSpPr>
          <p:nvPr>
            <p:ph type="sldNum" sz="quarter" idx="5"/>
          </p:nvPr>
        </p:nvSpPr>
        <p:spPr/>
        <p:txBody>
          <a:bodyPr/>
          <a:lstStyle/>
          <a:p>
            <a:fld id="{7FC031AC-011C-4357-86DC-2DBE19C29452}" type="slidenum">
              <a:rPr lang="sv-SE" smtClean="0"/>
              <a:t>5</a:t>
            </a:fld>
            <a:endParaRPr lang="sv-SE"/>
          </a:p>
        </p:txBody>
      </p:sp>
    </p:spTree>
    <p:extLst>
      <p:ext uri="{BB962C8B-B14F-4D97-AF65-F5344CB8AC3E}">
        <p14:creationId xmlns:p14="http://schemas.microsoft.com/office/powerpoint/2010/main" val="41104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err="1"/>
              <a:t>Att</a:t>
            </a:r>
            <a:r>
              <a:rPr lang="en-US" i="1"/>
              <a:t> </a:t>
            </a:r>
            <a:r>
              <a:rPr lang="en-US" i="1" err="1"/>
              <a:t>säga</a:t>
            </a:r>
            <a:endParaRPr lang="en-US" err="1"/>
          </a:p>
          <a:p>
            <a:r>
              <a:rPr lang="en-US" err="1"/>
              <a:t>Läs</a:t>
            </a:r>
            <a:r>
              <a:rPr lang="en-US"/>
              <a:t> </a:t>
            </a:r>
            <a:r>
              <a:rPr lang="en-US" err="1"/>
              <a:t>upp</a:t>
            </a:r>
            <a:r>
              <a:rPr lang="en-US"/>
              <a:t> </a:t>
            </a:r>
            <a:r>
              <a:rPr lang="en-US" err="1"/>
              <a:t>texten</a:t>
            </a:r>
            <a:r>
              <a:rPr lang="en-US"/>
              <a:t> </a:t>
            </a:r>
          </a:p>
          <a:p>
            <a:r>
              <a:rPr lang="en-US" err="1"/>
              <a:t>Läkemedelsverket</a:t>
            </a:r>
            <a:r>
              <a:rPr lang="en-US"/>
              <a:t> </a:t>
            </a:r>
            <a:r>
              <a:rPr lang="en-US" err="1"/>
              <a:t>avråder</a:t>
            </a:r>
            <a:r>
              <a:rPr lang="en-US"/>
              <a:t> </a:t>
            </a:r>
            <a:r>
              <a:rPr lang="en-US" err="1"/>
              <a:t>från</a:t>
            </a:r>
            <a:r>
              <a:rPr lang="en-US"/>
              <a:t> </a:t>
            </a:r>
            <a:r>
              <a:rPr lang="en-US" err="1"/>
              <a:t>att</a:t>
            </a:r>
            <a:r>
              <a:rPr lang="en-US"/>
              <a:t> </a:t>
            </a:r>
            <a:r>
              <a:rPr lang="en-US" err="1"/>
              <a:t>använda</a:t>
            </a:r>
            <a:r>
              <a:rPr lang="en-US"/>
              <a:t> CBD för </a:t>
            </a:r>
            <a:r>
              <a:rPr lang="en-US" err="1"/>
              <a:t>att</a:t>
            </a:r>
            <a:r>
              <a:rPr lang="en-US"/>
              <a:t> </a:t>
            </a:r>
            <a:r>
              <a:rPr lang="en-US" err="1"/>
              <a:t>självmedicinera</a:t>
            </a:r>
            <a:r>
              <a:rPr lang="en-US"/>
              <a:t> mot </a:t>
            </a:r>
            <a:r>
              <a:rPr lang="en-US" err="1"/>
              <a:t>sjukdomar</a:t>
            </a:r>
            <a:r>
              <a:rPr lang="en-US"/>
              <a:t>. Detta </a:t>
            </a:r>
            <a:r>
              <a:rPr lang="en-US" err="1"/>
              <a:t>eftersom</a:t>
            </a:r>
            <a:r>
              <a:rPr lang="en-US"/>
              <a:t> de </a:t>
            </a:r>
            <a:r>
              <a:rPr lang="en-US" err="1"/>
              <a:t>påståenden</a:t>
            </a:r>
            <a:r>
              <a:rPr lang="en-US"/>
              <a:t> </a:t>
            </a:r>
            <a:r>
              <a:rPr lang="en-US" err="1"/>
              <a:t>som</a:t>
            </a:r>
            <a:r>
              <a:rPr lang="en-US"/>
              <a:t> </a:t>
            </a:r>
            <a:r>
              <a:rPr lang="en-US" err="1"/>
              <a:t>marknadsförs</a:t>
            </a:r>
            <a:r>
              <a:rPr lang="en-US"/>
              <a:t> </a:t>
            </a:r>
            <a:r>
              <a:rPr lang="en-US" err="1"/>
              <a:t>saknar</a:t>
            </a:r>
            <a:r>
              <a:rPr lang="en-US"/>
              <a:t> </a:t>
            </a:r>
            <a:r>
              <a:rPr lang="en-US" err="1"/>
              <a:t>evidens</a:t>
            </a:r>
            <a:r>
              <a:rPr lang="en-US"/>
              <a:t> </a:t>
            </a:r>
            <a:r>
              <a:rPr lang="en-US" err="1"/>
              <a:t>från</a:t>
            </a:r>
            <a:r>
              <a:rPr lang="en-US"/>
              <a:t> </a:t>
            </a:r>
            <a:r>
              <a:rPr lang="en-US" err="1"/>
              <a:t>pålitliga</a:t>
            </a:r>
            <a:r>
              <a:rPr lang="en-US"/>
              <a:t> studier. </a:t>
            </a:r>
          </a:p>
          <a:p>
            <a:endParaRPr lang="en-US" i="1">
              <a:latin typeface="Calibri"/>
              <a:ea typeface="Calibri"/>
              <a:cs typeface="Calibri"/>
            </a:endParaRPr>
          </a:p>
          <a:p>
            <a:r>
              <a:rPr lang="en-US" i="1" err="1">
                <a:latin typeface="Calibri"/>
                <a:ea typeface="Calibri"/>
                <a:cs typeface="Calibri"/>
              </a:rPr>
              <a:t>Källor</a:t>
            </a:r>
            <a:r>
              <a:rPr lang="en-US">
                <a:latin typeface="Calibri"/>
                <a:ea typeface="Calibri"/>
                <a:cs typeface="Calibri"/>
              </a:rPr>
              <a:t>: </a:t>
            </a:r>
            <a:endParaRPr lang="en-US"/>
          </a:p>
          <a:p>
            <a:r>
              <a:rPr lang="en-US"/>
              <a:t>Chesney, E. et al. (2020). </a:t>
            </a:r>
            <a:r>
              <a:rPr lang="en-US" i="1"/>
              <a:t>Lack of evidence for the effectiveness or safety of over-the-counter cannabidiol products</a:t>
            </a:r>
            <a:r>
              <a:rPr lang="en-US"/>
              <a:t>. Therapeutical Advances in Psychopharmacology. Volume 10. s. 1-13. </a:t>
            </a:r>
            <a:r>
              <a:rPr lang="en-US">
                <a:hlinkClick r:id="rId3"/>
              </a:rPr>
              <a:t>https://doi.org/10.1177%2F2045125320954992</a:t>
            </a:r>
            <a:endParaRPr lang="en-US"/>
          </a:p>
          <a:p>
            <a:endParaRPr lang="en-US">
              <a:latin typeface="Aptos"/>
              <a:ea typeface="Calibri"/>
              <a:cs typeface="Calibri"/>
            </a:endParaRPr>
          </a:p>
          <a:p>
            <a:r>
              <a:rPr lang="en-US">
                <a:latin typeface="Calibri"/>
                <a:ea typeface="Calibri"/>
                <a:cs typeface="Calibri"/>
              </a:rPr>
              <a:t> </a:t>
            </a:r>
            <a:r>
              <a:rPr lang="en-US">
                <a:hlinkClick r:id="rId4"/>
              </a:rPr>
              <a:t>https://narkotikapolitisktcenter.se/wp-content/uploads/2020/07/NPC-reder-ut-medicinsk-cannabis.pdf</a:t>
            </a:r>
            <a:r>
              <a:rPr lang="en-US"/>
              <a:t> </a:t>
            </a:r>
          </a:p>
          <a:p>
            <a:endParaRPr lang="en-US"/>
          </a:p>
          <a:p>
            <a:r>
              <a:rPr lang="en-US">
                <a:hlinkClick r:id="rId5"/>
              </a:rPr>
              <a:t>https://www.lakemedelsverket.se/sv/behandling-och-forskrivning/kopa-anvanda-och-hantera/kopa-medicin/kopa-medicin-pa-natet/cannabidiol-cbd#hmainbody1</a:t>
            </a:r>
            <a:r>
              <a:rPr lang="en-US"/>
              <a:t> </a:t>
            </a:r>
          </a:p>
        </p:txBody>
      </p:sp>
      <p:sp>
        <p:nvSpPr>
          <p:cNvPr id="4" name="Slide Number Placeholder 3"/>
          <p:cNvSpPr>
            <a:spLocks noGrp="1"/>
          </p:cNvSpPr>
          <p:nvPr>
            <p:ph type="sldNum" sz="quarter" idx="5"/>
          </p:nvPr>
        </p:nvSpPr>
        <p:spPr/>
        <p:txBody>
          <a:bodyPr/>
          <a:lstStyle/>
          <a:p>
            <a:fld id="{7FC031AC-011C-4357-86DC-2DBE19C29452}" type="slidenum">
              <a:rPr lang="sv-SE" smtClean="0"/>
              <a:t>6</a:t>
            </a:fld>
            <a:endParaRPr lang="sv-SE"/>
          </a:p>
        </p:txBody>
      </p:sp>
    </p:spTree>
    <p:extLst>
      <p:ext uri="{BB962C8B-B14F-4D97-AF65-F5344CB8AC3E}">
        <p14:creationId xmlns:p14="http://schemas.microsoft.com/office/powerpoint/2010/main" val="2887618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i="1"/>
              <a:t>Diskutera i par eller i liten grupp</a:t>
            </a:r>
          </a:p>
          <a:p>
            <a:r>
              <a:rPr lang="sv-SE" i="1"/>
              <a:t>Att säga:</a:t>
            </a:r>
            <a:endParaRPr lang="sv-SE"/>
          </a:p>
          <a:p>
            <a:pPr marL="285750" indent="-285750">
              <a:buFont typeface="Arial"/>
              <a:buChar char="•"/>
            </a:pPr>
            <a:r>
              <a:rPr lang="sv-SE"/>
              <a:t>Det är viktigt att vi börjar med att förstå varför en ung </a:t>
            </a:r>
            <a:r>
              <a:rPr lang="sv-SE" baseline="0">
                <a:effectLst/>
                <a:sym typeface="Calibri"/>
              </a:rPr>
              <a:t>person </a:t>
            </a:r>
            <a:r>
              <a:rPr lang="sv-SE"/>
              <a:t>kan välja att använda </a:t>
            </a:r>
            <a:r>
              <a:rPr lang="sv-SE" b="0">
                <a:pattFill prst="narHorz">
                  <a:fgClr>
                    <a:schemeClr val="accent3"/>
                  </a:fgClr>
                  <a:bgClr>
                    <a:schemeClr val="accent3">
                      <a:lumMod val="40000"/>
                      <a:lumOff val="60000"/>
                    </a:schemeClr>
                  </a:bgClr>
                </a:pattFill>
              </a:rPr>
              <a:t>cannabis</a:t>
            </a:r>
            <a:r>
              <a:rPr lang="sv-SE"/>
              <a:t>.</a:t>
            </a:r>
          </a:p>
          <a:p>
            <a:pPr marL="285750" indent="-285750">
              <a:buFont typeface="Arial"/>
              <a:buChar char="•"/>
            </a:pPr>
            <a:r>
              <a:rPr lang="sv-SE"/>
              <a:t>Ta två minuter och kom på en eller flera anledning till varför vissa unga personer väljer att använda cannabis</a:t>
            </a:r>
            <a:r>
              <a:rPr lang="sv-SE">
                <a:effectLst/>
                <a:sym typeface="Calibri"/>
              </a:rPr>
              <a:t>.</a:t>
            </a:r>
            <a:endParaRPr lang="sv-SE"/>
          </a:p>
          <a:p>
            <a:pPr marL="285750" indent="-285750">
              <a:buFont typeface="Arial"/>
              <a:buChar char="•"/>
            </a:pPr>
            <a:r>
              <a:rPr lang="sv-SE"/>
              <a:t>Säg det inte högt</a:t>
            </a:r>
            <a:r>
              <a:rPr lang="sv-SE">
                <a:effectLst/>
                <a:sym typeface="Calibri"/>
              </a:rPr>
              <a:t>, </a:t>
            </a:r>
            <a:r>
              <a:rPr lang="sv-SE"/>
              <a:t>vi kommer att dela dessa anledningar på nästa bild</a:t>
            </a:r>
            <a:r>
              <a:rPr lang="sv-SE">
                <a:effectLst/>
                <a:sym typeface="Calibri"/>
              </a:rPr>
              <a:t>.</a:t>
            </a:r>
            <a:endParaRPr lang="sv-SE"/>
          </a:p>
          <a:p>
            <a:pPr marL="285750" indent="-285750">
              <a:buFont typeface="Arial"/>
              <a:buChar char="•"/>
            </a:pPr>
            <a:endParaRPr lang="sv-SE"/>
          </a:p>
          <a:p>
            <a:pPr>
              <a:buFont typeface="Arial" panose="020B0604020202020204" pitchFamily="34" charset="0"/>
            </a:pPr>
            <a:endParaRPr lang="en-US" sz="1200" u="sng">
              <a:effectLst/>
              <a:latin typeface="Calibri"/>
              <a:cs typeface="Calibri"/>
            </a:endParaRPr>
          </a:p>
        </p:txBody>
      </p:sp>
    </p:spTree>
    <p:extLst>
      <p:ext uri="{BB962C8B-B14F-4D97-AF65-F5344CB8AC3E}">
        <p14:creationId xmlns:p14="http://schemas.microsoft.com/office/powerpoint/2010/main" val="1698809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i="1"/>
              <a:t>Att säga:</a:t>
            </a:r>
            <a:endParaRPr lang="sv-SE"/>
          </a:p>
          <a:p>
            <a:r>
              <a:rPr lang="sv-SE"/>
              <a:t>Här är en lista över några anledningar till varför </a:t>
            </a:r>
            <a:r>
              <a:rPr lang="sv-SE">
                <a:pattFill prst="narHorz">
                  <a:fgClr>
                    <a:schemeClr val="accent3"/>
                  </a:fgClr>
                  <a:bgClr>
                    <a:schemeClr val="accent3">
                      <a:lumMod val="40000"/>
                      <a:lumOff val="60000"/>
                    </a:schemeClr>
                  </a:bgClr>
                </a:pattFill>
              </a:rPr>
              <a:t>unga </a:t>
            </a:r>
            <a:r>
              <a:rPr lang="sv-SE"/>
              <a:t>personer använder </a:t>
            </a:r>
            <a:r>
              <a:rPr lang="sv-SE" b="0">
                <a:pattFill prst="narHorz">
                  <a:fgClr>
                    <a:schemeClr val="accent3"/>
                  </a:fgClr>
                  <a:bgClr>
                    <a:schemeClr val="accent3">
                      <a:lumMod val="40000"/>
                      <a:lumOff val="60000"/>
                    </a:schemeClr>
                  </a:bgClr>
                </a:pattFill>
              </a:rPr>
              <a:t>cannabis</a:t>
            </a:r>
            <a:r>
              <a:rPr lang="sv-SE">
                <a:pattFill prst="narHorz">
                  <a:fgClr>
                    <a:schemeClr val="accent3"/>
                  </a:fgClr>
                  <a:bgClr>
                    <a:schemeClr val="accent3">
                      <a:lumMod val="40000"/>
                      <a:lumOff val="60000"/>
                    </a:schemeClr>
                  </a:bgClr>
                </a:pattFill>
              </a:rPr>
              <a:t>.</a:t>
            </a:r>
            <a:endParaRPr lang="sv-SE"/>
          </a:p>
          <a:p>
            <a:pPr marL="171450" indent="-171450">
              <a:buFont typeface="Arial"/>
              <a:buChar char="•"/>
            </a:pPr>
            <a:r>
              <a:rPr lang="sv-SE"/>
              <a:t>Alla, ställ er upp!</a:t>
            </a:r>
          </a:p>
          <a:p>
            <a:pPr marL="171450" indent="-171450">
              <a:buFont typeface="Arial"/>
              <a:buChar char="•"/>
            </a:pPr>
            <a:r>
              <a:rPr lang="sv-SE"/>
              <a:t>Om du ser den anledning som din grupp diskuterade i den förra sliden</a:t>
            </a:r>
            <a:r>
              <a:rPr lang="sv-SE" i="0">
                <a:effectLst/>
                <a:sym typeface="Calibri"/>
              </a:rPr>
              <a:t>, </a:t>
            </a:r>
            <a:r>
              <a:rPr lang="sv-SE"/>
              <a:t>sätt dig ner</a:t>
            </a:r>
            <a:r>
              <a:rPr lang="sv-SE" i="0">
                <a:effectLst/>
                <a:sym typeface="Calibri"/>
              </a:rPr>
              <a:t>.</a:t>
            </a:r>
            <a:endParaRPr lang="sv-SE"/>
          </a:p>
          <a:p>
            <a:pPr marL="171450" indent="-171450">
              <a:buFont typeface="Arial"/>
              <a:buChar char="•"/>
            </a:pPr>
            <a:r>
              <a:rPr lang="sv-SE"/>
              <a:t>Okej</a:t>
            </a:r>
            <a:r>
              <a:rPr lang="sv-SE" i="0">
                <a:effectLst/>
                <a:sym typeface="Calibri"/>
              </a:rPr>
              <a:t>, </a:t>
            </a:r>
            <a:r>
              <a:rPr lang="sv-SE"/>
              <a:t>nu går vi igenom listan</a:t>
            </a:r>
            <a:r>
              <a:rPr lang="sv-SE" i="0">
                <a:effectLst/>
                <a:sym typeface="Calibri"/>
              </a:rPr>
              <a:t>.</a:t>
            </a:r>
            <a:endParaRPr lang="sv-SE"/>
          </a:p>
          <a:p>
            <a:r>
              <a:rPr lang="sv-SE">
                <a:effectLst/>
                <a:sym typeface="Calibri"/>
              </a:rPr>
              <a:t>[</a:t>
            </a:r>
            <a:r>
              <a:rPr lang="sv-SE"/>
              <a:t>Läs igenom listan</a:t>
            </a:r>
            <a:r>
              <a:rPr lang="sv-SE">
                <a:effectLst/>
                <a:sym typeface="Calibri"/>
              </a:rPr>
              <a:t>, </a:t>
            </a:r>
            <a:r>
              <a:rPr lang="sv-SE"/>
              <a:t>klick för klick</a:t>
            </a:r>
            <a:r>
              <a:rPr lang="sv-SE">
                <a:effectLst/>
                <a:sym typeface="Calibri"/>
              </a:rPr>
              <a:t>]</a:t>
            </a:r>
            <a:endParaRPr lang="sv-SE"/>
          </a:p>
          <a:p>
            <a:pPr marL="171450" indent="-171450">
              <a:buFont typeface="Arial"/>
              <a:buChar char="•"/>
            </a:pPr>
            <a:r>
              <a:rPr lang="sv-SE"/>
              <a:t>De som fortfarande står upp</a:t>
            </a:r>
            <a:r>
              <a:rPr lang="sv-SE" i="0">
                <a:effectLst/>
                <a:sym typeface="Calibri"/>
              </a:rPr>
              <a:t>, </a:t>
            </a:r>
            <a:r>
              <a:rPr lang="sv-SE"/>
              <a:t>dela med er till klassen de anledningar som inte fanns med på denna </a:t>
            </a:r>
            <a:r>
              <a:rPr lang="sv-SE" i="0" err="1">
                <a:effectLst/>
                <a:sym typeface="Calibri"/>
              </a:rPr>
              <a:t>slide</a:t>
            </a:r>
            <a:r>
              <a:rPr lang="sv-SE" i="0">
                <a:effectLst/>
                <a:sym typeface="Calibri"/>
              </a:rPr>
              <a:t>.</a:t>
            </a:r>
            <a:endParaRPr lang="sv-SE"/>
          </a:p>
          <a:p>
            <a:pPr marL="171450" indent="-171450">
              <a:buFont typeface="Arial"/>
              <a:buChar char="•"/>
            </a:pPr>
            <a:r>
              <a:rPr lang="sv-SE"/>
              <a:t>Finns det några andra anledningar som saknas från listan</a:t>
            </a:r>
            <a:r>
              <a:rPr lang="sv-SE" i="0">
                <a:effectLst/>
                <a:sym typeface="Calibri"/>
              </a:rPr>
              <a:t>?</a:t>
            </a:r>
            <a:endParaRPr lang="sv-SE"/>
          </a:p>
          <a:p>
            <a:pPr marL="171450" indent="-171450">
              <a:buFont typeface="Arial"/>
              <a:buChar char="•"/>
            </a:pPr>
            <a:r>
              <a:rPr lang="sv-SE"/>
              <a:t>Nu kan ni sitta ner.</a:t>
            </a:r>
          </a:p>
          <a:p>
            <a:pPr marL="171450" indent="-171450">
              <a:buFont typeface="Arial"/>
              <a:buChar char="•"/>
            </a:pPr>
            <a:r>
              <a:rPr lang="sv-SE"/>
              <a:t>Hur många procent 17-29 åringar tror ni använde cannabis 2021?</a:t>
            </a:r>
          </a:p>
          <a:p>
            <a:endParaRPr lang="en-US"/>
          </a:p>
        </p:txBody>
      </p:sp>
    </p:spTree>
    <p:extLst>
      <p:ext uri="{BB962C8B-B14F-4D97-AF65-F5344CB8AC3E}">
        <p14:creationId xmlns:p14="http://schemas.microsoft.com/office/powerpoint/2010/main" val="4061223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381000" y="685800"/>
            <a:ext cx="6096000" cy="3429000"/>
          </a:xfrm>
          <a:prstGeom prst="rect">
            <a:avLst/>
          </a:prstGeom>
        </p:spPr>
        <p:txBody>
          <a:bodyPr/>
          <a:lstStyle/>
          <a:p>
            <a:endParaRPr/>
          </a:p>
        </p:txBody>
      </p:sp>
      <p:sp>
        <p:nvSpPr>
          <p:cNvPr id="137" name="Shape 137"/>
          <p:cNvSpPr>
            <a:spLocks noGrp="1"/>
          </p:cNvSpPr>
          <p:nvPr>
            <p:ph type="body" sz="quarter" idx="1"/>
          </p:nvPr>
        </p:nvSpPr>
        <p:spPr>
          <a:prstGeom prst="rect">
            <a:avLst/>
          </a:prstGeom>
        </p:spPr>
        <p:txBody>
          <a:bodyPr/>
          <a:lstStyle>
            <a:lvl1pPr>
              <a:lnSpc>
                <a:spcPct val="100000"/>
              </a:lnSpc>
              <a:defRPr sz="1200">
                <a:latin typeface="Calibri"/>
                <a:ea typeface="Calibri"/>
                <a:cs typeface="Calibri"/>
                <a:sym typeface="Calibri"/>
              </a:defRPr>
            </a:lvl1pPr>
          </a:lstStyle>
          <a:p>
            <a:r>
              <a:rPr lang="sv-SE" i="1" dirty="0"/>
              <a:t>Att säga:</a:t>
            </a:r>
            <a:endParaRPr lang="sv-SE" dirty="0"/>
          </a:p>
          <a:p>
            <a:pPr marL="285750" indent="-285750">
              <a:buFont typeface="Arial"/>
              <a:buChar char="•"/>
            </a:pPr>
            <a:r>
              <a:rPr lang="sv-SE" dirty="0"/>
              <a:t>En liten andel unga använder faktiskt cannabis, men det finns ibland en missuppfattning att det är något som alla gör. Mellan 2013 och 2021 har det dock ökat från 8,3 till 10,2 % bland 17 till 29 åringar men minskat i åldrarna 30 till 49 år.</a:t>
            </a:r>
            <a:endParaRPr lang="en-US" dirty="0"/>
          </a:p>
          <a:p>
            <a:pPr marL="285750" indent="-285750" defTabSz="457200">
              <a:buFont typeface="Arial"/>
              <a:buChar char="•"/>
              <a:defRPr/>
            </a:pPr>
            <a:r>
              <a:rPr lang="sv-SE" dirty="0"/>
              <a:t>Fråga: Varför tror ni att unga INTE väljer att använda cannabis? </a:t>
            </a:r>
          </a:p>
          <a:p>
            <a:pPr defTabSz="457200">
              <a:defRPr/>
            </a:pPr>
            <a:endParaRPr lang="sv-SE" dirty="0"/>
          </a:p>
          <a:p>
            <a:pPr marL="0" marR="0" lvl="0" indent="0" defTabSz="457200">
              <a:lnSpc>
                <a:spcPct val="100000"/>
              </a:lnSpc>
              <a:spcBef>
                <a:spcPts val="0"/>
              </a:spcBef>
              <a:spcAft>
                <a:spcPts val="0"/>
              </a:spcAft>
              <a:buClrTx/>
              <a:buSzTx/>
              <a:buFontTx/>
              <a:buNone/>
              <a:tabLst/>
              <a:defRPr/>
            </a:pPr>
            <a:r>
              <a:rPr lang="sv-SE" dirty="0"/>
              <a:t>Källor:</a:t>
            </a:r>
            <a:endParaRPr lang="sv-SE" sz="1200" baseline="0" dirty="0"/>
          </a:p>
          <a:p>
            <a:pPr marL="0" indent="0">
              <a:buFont typeface="Arial" panose="020B0604020202020204" pitchFamily="34" charset="0"/>
              <a:buNone/>
            </a:pPr>
            <a:r>
              <a:rPr lang="en-US" dirty="0">
                <a:hlinkClick r:id="rId3"/>
              </a:rPr>
              <a:t>http://monitoringthefuture.org/data/19data/19drtbl6.pdf</a:t>
            </a:r>
            <a:endParaRPr lang="en-US" sz="1200" dirty="0">
              <a:effectLst/>
              <a:latin typeface="Calibri"/>
              <a:ea typeface="Calibri"/>
              <a:cs typeface="Calibri"/>
              <a:sym typeface="Calibri"/>
            </a:endParaRPr>
          </a:p>
          <a:p>
            <a:r>
              <a:rPr lang="en-US" dirty="0">
                <a:hlinkClick r:id="rId4"/>
              </a:rPr>
              <a:t>https://www.can.se/app/uploads/2022/03/can-rapport-209-anvandning-och-beroendeproblem-av-alkhol-narkotika-och-tobak.pdf</a:t>
            </a:r>
            <a:r>
              <a:rPr lang="en-US" dirty="0"/>
              <a:t> </a:t>
            </a:r>
          </a:p>
          <a:p>
            <a:endParaRPr lang="en-US" dirty="0"/>
          </a:p>
          <a:p>
            <a:r>
              <a:rPr lang="en-US" dirty="0" err="1"/>
              <a:t>Vidare</a:t>
            </a:r>
            <a:r>
              <a:rPr lang="en-US" dirty="0"/>
              <a:t> </a:t>
            </a:r>
            <a:r>
              <a:rPr lang="en-US" dirty="0" err="1"/>
              <a:t>läsning</a:t>
            </a:r>
            <a:r>
              <a:rPr lang="en-US" dirty="0"/>
              <a:t> "CANs </a:t>
            </a:r>
            <a:r>
              <a:rPr lang="en-US" dirty="0" err="1"/>
              <a:t>nationella</a:t>
            </a:r>
            <a:r>
              <a:rPr lang="en-US" dirty="0"/>
              <a:t> </a:t>
            </a:r>
            <a:r>
              <a:rPr lang="en-US" dirty="0" err="1"/>
              <a:t>undersökning</a:t>
            </a:r>
            <a:r>
              <a:rPr lang="en-US" dirty="0"/>
              <a:t>..." </a:t>
            </a:r>
            <a:r>
              <a:rPr lang="en-US" dirty="0" err="1"/>
              <a:t>År</a:t>
            </a:r>
            <a:r>
              <a:rPr lang="en-US" dirty="0"/>
              <a:t> 2024</a:t>
            </a:r>
          </a:p>
          <a:p>
            <a:r>
              <a:rPr lang="en-US" dirty="0">
                <a:hlinkClick r:id="rId5"/>
              </a:rPr>
              <a:t>https://www.can.se/pressmeddelande/okning-av-snusande-och-spel-om-pengar-bland-unga/</a:t>
            </a:r>
            <a:endParaRPr lang="en-US" dirty="0"/>
          </a:p>
          <a:p>
            <a:endParaRPr lang="en-US" i="1" u="sng" dirty="0"/>
          </a:p>
          <a:p>
            <a:endParaRPr lang="en-US" dirty="0"/>
          </a:p>
        </p:txBody>
      </p:sp>
    </p:spTree>
    <p:extLst>
      <p:ext uri="{BB962C8B-B14F-4D97-AF65-F5344CB8AC3E}">
        <p14:creationId xmlns:p14="http://schemas.microsoft.com/office/powerpoint/2010/main" val="32414743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tartbild">
    <p:bg>
      <p:bgPr>
        <a:solidFill>
          <a:schemeClr val="bg1">
            <a:lumMod val="95000"/>
          </a:schemeClr>
        </a:solidFill>
        <a:effectLst/>
      </p:bgPr>
    </p:bg>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963085" y="1703043"/>
            <a:ext cx="9601844" cy="1757912"/>
          </a:xfrm>
        </p:spPr>
        <p:txBody>
          <a:bodyPr anchor="t"/>
          <a:lstStyle>
            <a:lvl1pPr algn="l">
              <a:defRPr sz="5333" b="1" cap="none">
                <a:solidFill>
                  <a:schemeClr val="accent2"/>
                </a:solidFill>
              </a:defRPr>
            </a:lvl1pPr>
          </a:lstStyle>
          <a:p>
            <a:r>
              <a:rPr lang="sv-SE"/>
              <a:t>Klicka här för att ändra format.</a:t>
            </a:r>
          </a:p>
        </p:txBody>
      </p:sp>
      <p:sp>
        <p:nvSpPr>
          <p:cNvPr id="3" name="Platshållare för text 2"/>
          <p:cNvSpPr>
            <a:spLocks noGrp="1"/>
          </p:cNvSpPr>
          <p:nvPr>
            <p:ph type="body" idx="1"/>
          </p:nvPr>
        </p:nvSpPr>
        <p:spPr>
          <a:xfrm>
            <a:off x="963085" y="3659502"/>
            <a:ext cx="9601844" cy="461673"/>
          </a:xfrm>
        </p:spPr>
        <p:txBody>
          <a:bodyPr anchor="b"/>
          <a:lstStyle>
            <a:lvl1pPr marL="0" indent="0">
              <a:buNone/>
              <a:defRPr sz="2667">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grpSp>
        <p:nvGrpSpPr>
          <p:cNvPr id="11" name="Grupp 10">
            <a:extLst>
              <a:ext uri="{FF2B5EF4-FFF2-40B4-BE49-F238E27FC236}">
                <a16:creationId xmlns:a16="http://schemas.microsoft.com/office/drawing/2014/main" id="{47B1D88E-DB66-8DF0-0622-2C22FC8AE7D6}"/>
              </a:ext>
            </a:extLst>
          </p:cNvPr>
          <p:cNvGrpSpPr/>
          <p:nvPr userDrawn="1"/>
        </p:nvGrpSpPr>
        <p:grpSpPr>
          <a:xfrm>
            <a:off x="0" y="4602607"/>
            <a:ext cx="12192000" cy="2255393"/>
            <a:chOff x="0" y="4602607"/>
            <a:chExt cx="12192000" cy="2255393"/>
          </a:xfrm>
        </p:grpSpPr>
        <p:pic>
          <p:nvPicPr>
            <p:cNvPr id="12" name="Bildobjekt 11">
              <a:extLst>
                <a:ext uri="{FF2B5EF4-FFF2-40B4-BE49-F238E27FC236}">
                  <a16:creationId xmlns:a16="http://schemas.microsoft.com/office/drawing/2014/main" id="{564FC7BD-9185-E4D1-FA84-1F5B611158B0}"/>
                </a:ext>
              </a:extLst>
            </p:cNvPr>
            <p:cNvPicPr>
              <a:picLocks noChangeAspect="1"/>
            </p:cNvPicPr>
            <p:nvPr userDrawn="1"/>
          </p:nvPicPr>
          <p:blipFill>
            <a:blip r:embed="rId2"/>
            <a:srcRect l="301" r="301"/>
            <a:stretch/>
          </p:blipFill>
          <p:spPr>
            <a:xfrm>
              <a:off x="0" y="4602607"/>
              <a:ext cx="12192000" cy="2242364"/>
            </a:xfrm>
            <a:prstGeom prst="rect">
              <a:avLst/>
            </a:prstGeom>
          </p:spPr>
        </p:pic>
        <p:grpSp>
          <p:nvGrpSpPr>
            <p:cNvPr id="13" name="Grupp 12">
              <a:extLst>
                <a:ext uri="{FF2B5EF4-FFF2-40B4-BE49-F238E27FC236}">
                  <a16:creationId xmlns:a16="http://schemas.microsoft.com/office/drawing/2014/main" id="{F7D678DD-75CC-42DB-19C8-5D4AD4C0B7CF}"/>
                </a:ext>
              </a:extLst>
            </p:cNvPr>
            <p:cNvGrpSpPr/>
            <p:nvPr userDrawn="1"/>
          </p:nvGrpSpPr>
          <p:grpSpPr>
            <a:xfrm>
              <a:off x="0" y="5898896"/>
              <a:ext cx="12192000" cy="959104"/>
              <a:chOff x="0" y="5898896"/>
              <a:chExt cx="12192000" cy="959104"/>
            </a:xfrm>
          </p:grpSpPr>
          <p:pic>
            <p:nvPicPr>
              <p:cNvPr id="14" name="Bildobjekt 13">
                <a:extLst>
                  <a:ext uri="{FF2B5EF4-FFF2-40B4-BE49-F238E27FC236}">
                    <a16:creationId xmlns:a16="http://schemas.microsoft.com/office/drawing/2014/main" id="{36263B0E-B250-0F26-2DF2-B074012411AC}"/>
                  </a:ext>
                </a:extLst>
              </p:cNvPr>
              <p:cNvPicPr>
                <a:picLocks noChangeAspect="1"/>
              </p:cNvPicPr>
              <p:nvPr userDrawn="1"/>
            </p:nvPicPr>
            <p:blipFill>
              <a:blip r:embed="rId3"/>
              <a:srcRect/>
              <a:stretch/>
            </p:blipFill>
            <p:spPr>
              <a:xfrm>
                <a:off x="0" y="5898896"/>
                <a:ext cx="12192000" cy="959104"/>
              </a:xfrm>
              <a:prstGeom prst="rect">
                <a:avLst/>
              </a:prstGeom>
              <a:noFill/>
            </p:spPr>
          </p:pic>
          <p:sp>
            <p:nvSpPr>
              <p:cNvPr id="15" name="textruta 7">
                <a:extLst>
                  <a:ext uri="{FF2B5EF4-FFF2-40B4-BE49-F238E27FC236}">
                    <a16:creationId xmlns:a16="http://schemas.microsoft.com/office/drawing/2014/main" id="{7D574776-C2A2-0289-3016-21309745DB9A}"/>
                  </a:ext>
                </a:extLst>
              </p:cNvPr>
              <p:cNvSpPr txBox="1">
                <a:spLocks noChangeArrowheads="1"/>
              </p:cNvSpPr>
              <p:nvPr/>
            </p:nvSpPr>
            <p:spPr bwMode="auto">
              <a:xfrm>
                <a:off x="478368" y="6461497"/>
                <a:ext cx="940963" cy="246221"/>
              </a:xfrm>
              <a:prstGeom prst="rect">
                <a:avLst/>
              </a:prstGeom>
              <a:noFill/>
              <a:ln>
                <a:noFill/>
              </a:ln>
              <a:extLst>
                <a:ext uri="{909E8E84-426E-40dd-AFC4-6F175D3DCCD1}"/>
                <a:ext uri="{91240B29-F687-4f45-9708-019B960494DF}"/>
              </a:extLst>
            </p:spPr>
            <p:txBody>
              <a:bodyPr wrap="none" lIns="0" tIns="0" rIns="0" bIns="0" anchor="b">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eaLnBrk="1" hangingPunct="1">
                  <a:defRPr/>
                </a:pPr>
                <a:r>
                  <a:rPr lang="sv-SE" sz="1600" b="1">
                    <a:solidFill>
                      <a:schemeClr val="bg1"/>
                    </a:solidFill>
                  </a:rPr>
                  <a:t>orebro.se</a:t>
                </a:r>
              </a:p>
            </p:txBody>
          </p:sp>
        </p:grpSp>
      </p:grpSp>
    </p:spTree>
    <p:extLst>
      <p:ext uri="{BB962C8B-B14F-4D97-AF65-F5344CB8AC3E}">
        <p14:creationId xmlns:p14="http://schemas.microsoft.com/office/powerpoint/2010/main" val="2018202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tfallande innehåll med bildtext">
    <p:spTree>
      <p:nvGrpSpPr>
        <p:cNvPr id="1" name=""/>
        <p:cNvGrpSpPr/>
        <p:nvPr/>
      </p:nvGrpSpPr>
      <p:grpSpPr>
        <a:xfrm>
          <a:off x="0" y="0"/>
          <a:ext cx="0" cy="0"/>
          <a:chOff x="0" y="0"/>
          <a:chExt cx="0" cy="0"/>
        </a:xfrm>
      </p:grpSpPr>
      <p:sp>
        <p:nvSpPr>
          <p:cNvPr id="4" name="Rektangel 3"/>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7" name="Rektangel 6"/>
          <p:cNvSpPr/>
          <p:nvPr/>
        </p:nvSpPr>
        <p:spPr>
          <a:xfrm>
            <a:off x="511319" y="497189"/>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Platshållare för text 2"/>
          <p:cNvSpPr>
            <a:spLocks noGrp="1"/>
          </p:cNvSpPr>
          <p:nvPr>
            <p:ph type="body" idx="1"/>
          </p:nvPr>
        </p:nvSpPr>
        <p:spPr>
          <a:xfrm>
            <a:off x="697345" y="5337759"/>
            <a:ext cx="9601844" cy="469592"/>
          </a:xfrm>
        </p:spPr>
        <p:txBody>
          <a:bodyPr anchor="ctr">
            <a:normAutofit/>
          </a:bodyPr>
          <a:lstStyle>
            <a:lvl1pPr marL="0" indent="0">
              <a:buNone/>
              <a:defRPr sz="1600" b="0">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
        <p:nvSpPr>
          <p:cNvPr id="3" name="Platshållare för bild 2">
            <a:extLst>
              <a:ext uri="{FF2B5EF4-FFF2-40B4-BE49-F238E27FC236}">
                <a16:creationId xmlns:a16="http://schemas.microsoft.com/office/drawing/2014/main" id="{A9F73D77-3E49-40F9-A6B5-D0E31147E28E}"/>
              </a:ext>
            </a:extLst>
          </p:cNvPr>
          <p:cNvSpPr>
            <a:spLocks noGrp="1"/>
          </p:cNvSpPr>
          <p:nvPr>
            <p:ph type="pic" sz="quarter" idx="10"/>
          </p:nvPr>
        </p:nvSpPr>
        <p:spPr>
          <a:xfrm>
            <a:off x="477838" y="488950"/>
            <a:ext cx="10572750" cy="4754563"/>
          </a:xfrm>
        </p:spPr>
        <p:txBody>
          <a:bodyPr/>
          <a:lstStyle/>
          <a:p>
            <a:r>
              <a:rPr lang="sv-SE"/>
              <a:t>Klicka på ikonen för att lägga till en bild</a:t>
            </a:r>
          </a:p>
        </p:txBody>
      </p:sp>
    </p:spTree>
    <p:extLst>
      <p:ext uri="{BB962C8B-B14F-4D97-AF65-F5344CB8AC3E}">
        <p14:creationId xmlns:p14="http://schemas.microsoft.com/office/powerpoint/2010/main" val="1632791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6601813"/>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2814FB-E725-46C5-9870-3FD9740691C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186BEA2A-EA03-4AED-843E-300F814F2B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3CAC514-0A5B-4822-88DE-408C9E40E15D}"/>
              </a:ext>
            </a:extLst>
          </p:cNvPr>
          <p:cNvSpPr>
            <a:spLocks noGrp="1"/>
          </p:cNvSpPr>
          <p:nvPr>
            <p:ph type="dt" sz="half" idx="10"/>
          </p:nvPr>
        </p:nvSpPr>
        <p:spPr/>
        <p:txBody>
          <a:bodyPr/>
          <a:lstStyle/>
          <a:p>
            <a:fld id="{C3F53974-EB8E-4E0E-951D-E6CC2D98BC9C}" type="datetimeFigureOut">
              <a:rPr lang="sv-SE" smtClean="0"/>
              <a:t>2026-03-20</a:t>
            </a:fld>
            <a:endParaRPr lang="sv-SE"/>
          </a:p>
        </p:txBody>
      </p:sp>
      <p:sp>
        <p:nvSpPr>
          <p:cNvPr id="5" name="Platshållare för sidfot 4">
            <a:extLst>
              <a:ext uri="{FF2B5EF4-FFF2-40B4-BE49-F238E27FC236}">
                <a16:creationId xmlns:a16="http://schemas.microsoft.com/office/drawing/2014/main" id="{B278BA96-E400-4175-842E-5047A576FB5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BC9D537-89DA-4F17-9885-0773FBA5F7EC}"/>
              </a:ext>
            </a:extLst>
          </p:cNvPr>
          <p:cNvSpPr>
            <a:spLocks noGrp="1"/>
          </p:cNvSpPr>
          <p:nvPr>
            <p:ph type="sldNum" sz="quarter" idx="12"/>
          </p:nvPr>
        </p:nvSpPr>
        <p:spPr/>
        <p:txBody>
          <a:bodyPr/>
          <a:lstStyle/>
          <a:p>
            <a:fld id="{8EBB8A25-D7CD-4B51-AC25-D274362EDBA7}" type="slidenum">
              <a:rPr lang="sv-SE" smtClean="0"/>
              <a:t>‹#›</a:t>
            </a:fld>
            <a:endParaRPr lang="sv-SE"/>
          </a:p>
        </p:txBody>
      </p:sp>
    </p:spTree>
    <p:extLst>
      <p:ext uri="{BB962C8B-B14F-4D97-AF65-F5344CB8AC3E}">
        <p14:creationId xmlns:p14="http://schemas.microsoft.com/office/powerpoint/2010/main" val="12762709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Utfallande innehåll">
    <p:spTree>
      <p:nvGrpSpPr>
        <p:cNvPr id="1" name=""/>
        <p:cNvGrpSpPr/>
        <p:nvPr/>
      </p:nvGrpSpPr>
      <p:grpSpPr>
        <a:xfrm>
          <a:off x="0" y="0"/>
          <a:ext cx="0" cy="0"/>
          <a:chOff x="0" y="0"/>
          <a:chExt cx="0" cy="0"/>
        </a:xfrm>
      </p:grpSpPr>
      <p:sp>
        <p:nvSpPr>
          <p:cNvPr id="3" name="Rektangel 2"/>
          <p:cNvSpPr/>
          <p:nvPr/>
        </p:nvSpPr>
        <p:spPr>
          <a:xfrm>
            <a:off x="477838" y="488950"/>
            <a:ext cx="10539412" cy="54117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eaLnBrk="1" fontAlgn="auto" hangingPunct="1">
              <a:spcBef>
                <a:spcPts val="0"/>
              </a:spcBef>
              <a:spcAft>
                <a:spcPts val="0"/>
              </a:spcAft>
              <a:defRPr/>
            </a:pPr>
            <a:endParaRPr lang="sv-SE" sz="2400">
              <a:solidFill>
                <a:prstClr val="white"/>
              </a:solidFill>
            </a:endParaRPr>
          </a:p>
        </p:txBody>
      </p:sp>
      <p:sp>
        <p:nvSpPr>
          <p:cNvPr id="4" name="Platshållare för innehåll 4"/>
          <p:cNvSpPr>
            <a:spLocks noGrp="1"/>
          </p:cNvSpPr>
          <p:nvPr>
            <p:ph sz="quarter" idx="10"/>
          </p:nvPr>
        </p:nvSpPr>
        <p:spPr>
          <a:xfrm>
            <a:off x="478367" y="488280"/>
            <a:ext cx="10538884" cy="54129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37289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Rubrik, text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609600" y="274640"/>
            <a:ext cx="10972800" cy="706437"/>
          </a:xfrm>
        </p:spPr>
        <p:txBody>
          <a:bodyPr/>
          <a:lstStyle/>
          <a:p>
            <a:r>
              <a:rPr lang="sv-SE"/>
              <a:t>Klicka här för att ändra format</a:t>
            </a:r>
          </a:p>
        </p:txBody>
      </p:sp>
      <p:sp>
        <p:nvSpPr>
          <p:cNvPr id="3" name="Platshållare för text 2"/>
          <p:cNvSpPr>
            <a:spLocks noGrp="1"/>
          </p:cNvSpPr>
          <p:nvPr>
            <p:ph type="body" sz="half" idx="1"/>
          </p:nvPr>
        </p:nvSpPr>
        <p:spPr>
          <a:xfrm>
            <a:off x="609600" y="1268414"/>
            <a:ext cx="5384800" cy="485775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268414"/>
            <a:ext cx="5384800" cy="4857751"/>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Date Placeholder 4"/>
          <p:cNvSpPr>
            <a:spLocks noGrp="1" noChangeArrowheads="1"/>
          </p:cNvSpPr>
          <p:nvPr>
            <p:ph type="dt" sz="half" idx="10"/>
          </p:nvPr>
        </p:nvSpPr>
        <p:spPr>
          <a:xfrm>
            <a:off x="838200" y="6356350"/>
            <a:ext cx="2743200" cy="366713"/>
          </a:xfrm>
          <a:prstGeom prst="rect">
            <a:avLst/>
          </a:prstGeom>
        </p:spPr>
        <p:txBody>
          <a:bodyPr/>
          <a:lstStyle>
            <a:lvl1pPr defTabSz="609585">
              <a:defRPr>
                <a:solidFill>
                  <a:prstClr val="black"/>
                </a:solidFill>
                <a:latin typeface="+mn-lt"/>
                <a:cs typeface="Arial" panose="020B0604020202020204" pitchFamily="34" charset="0"/>
              </a:defRPr>
            </a:lvl1pPr>
          </a:lstStyle>
          <a:p>
            <a:pPr>
              <a:defRPr/>
            </a:pPr>
            <a:endParaRPr lang="sv-SE"/>
          </a:p>
        </p:txBody>
      </p:sp>
      <p:sp>
        <p:nvSpPr>
          <p:cNvPr id="6" name="Footer Placeholder 5"/>
          <p:cNvSpPr>
            <a:spLocks noGrp="1" noChangeArrowheads="1"/>
          </p:cNvSpPr>
          <p:nvPr>
            <p:ph type="ftr" sz="quarter" idx="11"/>
          </p:nvPr>
        </p:nvSpPr>
        <p:spPr>
          <a:xfrm>
            <a:off x="4038600" y="6356350"/>
            <a:ext cx="4114800" cy="366713"/>
          </a:xfrm>
          <a:prstGeom prst="rect">
            <a:avLst/>
          </a:prstGeom>
        </p:spPr>
        <p:txBody>
          <a:bodyPr/>
          <a:lstStyle>
            <a:lvl1pPr defTabSz="609585">
              <a:defRPr>
                <a:solidFill>
                  <a:prstClr val="black"/>
                </a:solidFill>
                <a:latin typeface="+mn-lt"/>
                <a:cs typeface="Arial" panose="020B0604020202020204" pitchFamily="34" charset="0"/>
              </a:defRPr>
            </a:lvl1pPr>
          </a:lstStyle>
          <a:p>
            <a:pPr>
              <a:defRPr/>
            </a:pPr>
            <a:endParaRPr lang="sv-SE"/>
          </a:p>
        </p:txBody>
      </p:sp>
      <p:sp>
        <p:nvSpPr>
          <p:cNvPr id="7" name="Slide Number Placeholder 6"/>
          <p:cNvSpPr>
            <a:spLocks noGrp="1" noChangeArrowheads="1"/>
          </p:cNvSpPr>
          <p:nvPr>
            <p:ph type="sldNum" sz="quarter" idx="12"/>
          </p:nvPr>
        </p:nvSpPr>
        <p:spPr>
          <a:xfrm>
            <a:off x="8610600" y="6356350"/>
            <a:ext cx="2743200" cy="366713"/>
          </a:xfrm>
          <a:prstGeom prst="rect">
            <a:avLst/>
          </a:prstGeom>
        </p:spPr>
        <p:txBody>
          <a:bodyPr/>
          <a:lstStyle>
            <a:lvl1pPr defTabSz="609585">
              <a:defRPr>
                <a:solidFill>
                  <a:prstClr val="black"/>
                </a:solidFill>
                <a:latin typeface="+mn-lt"/>
                <a:cs typeface="Arial" panose="020B0604020202020204" pitchFamily="34" charset="0"/>
              </a:defRPr>
            </a:lvl1pPr>
          </a:lstStyle>
          <a:p>
            <a:pPr>
              <a:defRPr/>
            </a:pPr>
            <a:fld id="{69AD74AC-C310-4491-AD0B-21BB6CC946DE}" type="slidenum">
              <a:rPr lang="sv-SE" altLang="sv-SE"/>
              <a:pPr>
                <a:defRPr/>
              </a:pPr>
              <a:t>‹#›</a:t>
            </a:fld>
            <a:endParaRPr lang="sv-SE" altLang="sv-SE"/>
          </a:p>
        </p:txBody>
      </p:sp>
    </p:spTree>
    <p:extLst>
      <p:ext uri="{BB962C8B-B14F-4D97-AF65-F5344CB8AC3E}">
        <p14:creationId xmlns:p14="http://schemas.microsoft.com/office/powerpoint/2010/main" val="39959216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2_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405CFEEF-A7C6-1147-963E-F07BE2AE994D}" type="datetimeFigureOut">
              <a:rPr lang="sv-SE" smtClean="0"/>
              <a:t>2026-03-20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E5281C1-9F73-2145-A522-182923587E38}" type="slidenum">
              <a:rPr lang="sv-SE" smtClean="0"/>
              <a:t>‹#›</a:t>
            </a:fld>
            <a:endParaRPr lang="sv-SE"/>
          </a:p>
        </p:txBody>
      </p:sp>
    </p:spTree>
    <p:extLst>
      <p:ext uri="{BB962C8B-B14F-4D97-AF65-F5344CB8AC3E}">
        <p14:creationId xmlns:p14="http://schemas.microsoft.com/office/powerpoint/2010/main" val="2031971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Två innehållsdelar">
    <p:spTree>
      <p:nvGrpSpPr>
        <p:cNvPr id="1" name=""/>
        <p:cNvGrpSpPr/>
        <p:nvPr/>
      </p:nvGrpSpPr>
      <p:grpSpPr>
        <a:xfrm>
          <a:off x="0" y="0"/>
          <a:ext cx="0" cy="0"/>
          <a:chOff x="0" y="0"/>
          <a:chExt cx="0" cy="0"/>
        </a:xfrm>
      </p:grpSpPr>
      <p:sp>
        <p:nvSpPr>
          <p:cNvPr id="9" name="Rektangel 8"/>
          <p:cNvSpPr/>
          <p:nvPr userDrawn="1"/>
        </p:nvSpPr>
        <p:spPr>
          <a:xfrm>
            <a:off x="488046" y="883066"/>
            <a:ext cx="10329934" cy="51331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p:nvPr>
        </p:nvSpPr>
        <p:spPr/>
        <p:txBody>
          <a:bodyPr/>
          <a:lstStyle/>
          <a:p>
            <a:r>
              <a:rPr lang="sv-SE"/>
              <a:t>Klicka här för att ändra format</a:t>
            </a:r>
          </a:p>
        </p:txBody>
      </p:sp>
      <p:sp>
        <p:nvSpPr>
          <p:cNvPr id="7" name="Platshållare för innehåll 9"/>
          <p:cNvSpPr>
            <a:spLocks noGrp="1"/>
          </p:cNvSpPr>
          <p:nvPr>
            <p:ph sz="quarter" idx="12"/>
          </p:nvPr>
        </p:nvSpPr>
        <p:spPr>
          <a:xfrm>
            <a:off x="6822019" y="883067"/>
            <a:ext cx="3995963" cy="513310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8" name="Platshållare för innehåll 9"/>
          <p:cNvSpPr>
            <a:spLocks noGrp="1"/>
          </p:cNvSpPr>
          <p:nvPr>
            <p:ph sz="quarter" idx="10"/>
          </p:nvPr>
        </p:nvSpPr>
        <p:spPr>
          <a:xfrm>
            <a:off x="955730" y="1360958"/>
            <a:ext cx="5327220" cy="407246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21129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textinnehåll">
    <p:spTree>
      <p:nvGrpSpPr>
        <p:cNvPr id="1" name=""/>
        <p:cNvGrpSpPr/>
        <p:nvPr/>
      </p:nvGrpSpPr>
      <p:grpSpPr>
        <a:xfrm>
          <a:off x="0" y="0"/>
          <a:ext cx="0" cy="0"/>
          <a:chOff x="0" y="0"/>
          <a:chExt cx="0" cy="0"/>
        </a:xfrm>
      </p:grpSpPr>
      <p:sp>
        <p:nvSpPr>
          <p:cNvPr id="4" name="Rektangel 3"/>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Rektangel 4"/>
          <p:cNvSpPr/>
          <p:nvPr/>
        </p:nvSpPr>
        <p:spPr>
          <a:xfrm>
            <a:off x="511319" y="890889"/>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hasCustomPrompt="1"/>
          </p:nvPr>
        </p:nvSpPr>
        <p:spPr>
          <a:xfrm>
            <a:off x="479190" y="93500"/>
            <a:ext cx="10538721" cy="685671"/>
          </a:xfrm>
        </p:spPr>
        <p:txBody>
          <a:bodyPr>
            <a:normAutofit/>
          </a:bodyPr>
          <a:lstStyle>
            <a:lvl1pPr>
              <a:defRPr sz="3200">
                <a:solidFill>
                  <a:schemeClr val="accent2"/>
                </a:solidFill>
              </a:defRPr>
            </a:lvl1pPr>
          </a:lstStyle>
          <a:p>
            <a:r>
              <a:rPr lang="sv-SE"/>
              <a:t>Klicka här för att ändra format.</a:t>
            </a:r>
          </a:p>
        </p:txBody>
      </p:sp>
      <p:sp>
        <p:nvSpPr>
          <p:cNvPr id="9" name="Platshållare för text 8"/>
          <p:cNvSpPr>
            <a:spLocks noGrp="1"/>
          </p:cNvSpPr>
          <p:nvPr>
            <p:ph type="body" sz="quarter" idx="10"/>
          </p:nvPr>
        </p:nvSpPr>
        <p:spPr>
          <a:xfrm>
            <a:off x="986367" y="1375834"/>
            <a:ext cx="9374717" cy="3953933"/>
          </a:xfrm>
        </p:spPr>
        <p:txBody>
          <a:bodyPr/>
          <a:lstStyle>
            <a:lvl1pPr marL="0" indent="0">
              <a:buNone/>
              <a:defRPr/>
            </a:lvl1pPr>
            <a:lvl2pPr marL="609585" indent="0">
              <a:buNone/>
              <a:defRPr/>
            </a:lvl2pPr>
            <a:lvl3pPr marL="1219170" indent="0">
              <a:buNone/>
              <a:defRPr/>
            </a:lvl3pPr>
            <a:lvl4pPr marL="1828754" indent="0">
              <a:buNone/>
              <a:defRPr/>
            </a:lvl4pPr>
            <a:lvl5pPr marL="2438339" indent="0">
              <a:buNone/>
              <a:defRPr/>
            </a:lvl5pPr>
          </a:lstStyle>
          <a:p>
            <a:pPr lvl="0"/>
            <a:r>
              <a:rPr lang="sv-SE"/>
              <a:t>Klicka här för att ändra format på bakgrundstexten</a:t>
            </a:r>
          </a:p>
        </p:txBody>
      </p:sp>
    </p:spTree>
    <p:extLst>
      <p:ext uri="{BB962C8B-B14F-4D97-AF65-F5344CB8AC3E}">
        <p14:creationId xmlns:p14="http://schemas.microsoft.com/office/powerpoint/2010/main" val="1591602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Rubrikbild">
    <p:spTree>
      <p:nvGrpSpPr>
        <p:cNvPr id="1" name=""/>
        <p:cNvGrpSpPr/>
        <p:nvPr/>
      </p:nvGrpSpPr>
      <p:grpSpPr>
        <a:xfrm>
          <a:off x="0" y="0"/>
          <a:ext cx="0" cy="0"/>
          <a:chOff x="0" y="0"/>
          <a:chExt cx="0" cy="0"/>
        </a:xfrm>
      </p:grpSpPr>
      <p:sp>
        <p:nvSpPr>
          <p:cNvPr id="5" name="Rektangel 4"/>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511319" y="497189"/>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solidFill>
                <a:schemeClr val="accent1"/>
              </a:solidFill>
            </a:endParaRPr>
          </a:p>
        </p:txBody>
      </p:sp>
      <p:sp>
        <p:nvSpPr>
          <p:cNvPr id="2" name="Rubrik 1"/>
          <p:cNvSpPr>
            <a:spLocks noGrp="1"/>
          </p:cNvSpPr>
          <p:nvPr>
            <p:ph type="ctrTitle" hasCustomPrompt="1"/>
          </p:nvPr>
        </p:nvSpPr>
        <p:spPr>
          <a:xfrm>
            <a:off x="997281" y="945393"/>
            <a:ext cx="5309404" cy="2483608"/>
          </a:xfrm>
        </p:spPr>
        <p:txBody>
          <a:bodyPr anchor="b">
            <a:normAutofit/>
          </a:bodyPr>
          <a:lstStyle>
            <a:lvl1pPr>
              <a:defRPr sz="3733">
                <a:solidFill>
                  <a:schemeClr val="accent2"/>
                </a:solidFill>
              </a:defRPr>
            </a:lvl1pPr>
          </a:lstStyle>
          <a:p>
            <a:r>
              <a:rPr lang="sv-SE"/>
              <a:t>Klicka här för att ändra format.</a:t>
            </a:r>
          </a:p>
        </p:txBody>
      </p:sp>
      <p:sp>
        <p:nvSpPr>
          <p:cNvPr id="3" name="Underrubrik 2"/>
          <p:cNvSpPr>
            <a:spLocks noGrp="1"/>
          </p:cNvSpPr>
          <p:nvPr>
            <p:ph type="subTitle" idx="1"/>
          </p:nvPr>
        </p:nvSpPr>
        <p:spPr>
          <a:xfrm>
            <a:off x="997281" y="3886200"/>
            <a:ext cx="5309404" cy="1495272"/>
          </a:xfrm>
        </p:spPr>
        <p:txBody>
          <a:bodyPr>
            <a:normAutofit/>
          </a:bodyPr>
          <a:lstStyle>
            <a:lvl1pPr marL="0" indent="0" algn="l">
              <a:buNone/>
              <a:defRPr sz="2133" b="0">
                <a:solidFill>
                  <a:schemeClr val="tx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sv-SE"/>
              <a:t>Klicka här för att ändra mall för underrubrikformat</a:t>
            </a:r>
          </a:p>
        </p:txBody>
      </p:sp>
      <p:sp>
        <p:nvSpPr>
          <p:cNvPr id="10" name="Platshållare för innehåll 9"/>
          <p:cNvSpPr>
            <a:spLocks noGrp="1"/>
          </p:cNvSpPr>
          <p:nvPr>
            <p:ph sz="quarter" idx="10" hasCustomPrompt="1"/>
          </p:nvPr>
        </p:nvSpPr>
        <p:spPr>
          <a:xfrm>
            <a:off x="6822018" y="945393"/>
            <a:ext cx="4195893" cy="4955459"/>
          </a:xfrm>
        </p:spPr>
        <p:txBody>
          <a:bodyPr/>
          <a:lstStyle>
            <a:lvl1pPr>
              <a:defRPr/>
            </a:lvl1pPr>
          </a:lstStyle>
          <a:p>
            <a:pPr lvl="0"/>
            <a:r>
              <a:rPr lang="sv-SE"/>
              <a:t>Klicka här för att </a:t>
            </a:r>
            <a:br>
              <a:rPr lang="sv-SE"/>
            </a:br>
            <a:r>
              <a:rPr lang="sv-SE"/>
              <a:t>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937919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4" name="Rektangel 3"/>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Rektangel 4"/>
          <p:cNvSpPr/>
          <p:nvPr/>
        </p:nvSpPr>
        <p:spPr>
          <a:xfrm>
            <a:off x="511319" y="890889"/>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hasCustomPrompt="1"/>
          </p:nvPr>
        </p:nvSpPr>
        <p:spPr>
          <a:xfrm>
            <a:off x="479190" y="93500"/>
            <a:ext cx="10538721" cy="685671"/>
          </a:xfrm>
        </p:spPr>
        <p:txBody>
          <a:bodyPr>
            <a:normAutofit/>
          </a:bodyPr>
          <a:lstStyle>
            <a:lvl1pPr>
              <a:defRPr sz="3200">
                <a:solidFill>
                  <a:schemeClr val="accent2"/>
                </a:solidFill>
              </a:defRPr>
            </a:lvl1pPr>
          </a:lstStyle>
          <a:p>
            <a:r>
              <a:rPr lang="sv-SE"/>
              <a:t>Klicka här för att ändra format.</a:t>
            </a:r>
          </a:p>
        </p:txBody>
      </p:sp>
      <p:sp>
        <p:nvSpPr>
          <p:cNvPr id="3" name="Platshållare för innehåll 2"/>
          <p:cNvSpPr>
            <a:spLocks noGrp="1"/>
          </p:cNvSpPr>
          <p:nvPr>
            <p:ph idx="1"/>
          </p:nvPr>
        </p:nvSpPr>
        <p:spPr>
          <a:xfrm>
            <a:off x="986891" y="1360951"/>
            <a:ext cx="9536484" cy="40516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351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511319" y="890889"/>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hasCustomPrompt="1"/>
          </p:nvPr>
        </p:nvSpPr>
        <p:spPr/>
        <p:txBody>
          <a:bodyPr/>
          <a:lstStyle>
            <a:lvl1pPr>
              <a:defRPr>
                <a:solidFill>
                  <a:schemeClr val="accent2"/>
                </a:solidFill>
              </a:defRPr>
            </a:lvl1pPr>
          </a:lstStyle>
          <a:p>
            <a:r>
              <a:rPr lang="sv-SE"/>
              <a:t>Klicka här för att ändra format.</a:t>
            </a:r>
          </a:p>
        </p:txBody>
      </p:sp>
      <p:sp>
        <p:nvSpPr>
          <p:cNvPr id="8" name="Platshållare för innehåll 9"/>
          <p:cNvSpPr>
            <a:spLocks noGrp="1"/>
          </p:cNvSpPr>
          <p:nvPr>
            <p:ph sz="quarter" idx="10"/>
          </p:nvPr>
        </p:nvSpPr>
        <p:spPr>
          <a:xfrm>
            <a:off x="955726" y="1360952"/>
            <a:ext cx="5327220" cy="407246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3">
            <a:extLst>
              <a:ext uri="{FF2B5EF4-FFF2-40B4-BE49-F238E27FC236}">
                <a16:creationId xmlns:a16="http://schemas.microsoft.com/office/drawing/2014/main" id="{9FB42B78-8ADA-4672-801F-341B5765447E}"/>
              </a:ext>
            </a:extLst>
          </p:cNvPr>
          <p:cNvSpPr>
            <a:spLocks noGrp="1"/>
          </p:cNvSpPr>
          <p:nvPr>
            <p:ph type="pic" sz="quarter" idx="11"/>
          </p:nvPr>
        </p:nvSpPr>
        <p:spPr>
          <a:xfrm>
            <a:off x="7134225" y="1030288"/>
            <a:ext cx="3771900" cy="4735512"/>
          </a:xfrm>
        </p:spPr>
        <p:txBody>
          <a:bodyPr/>
          <a:lstStyle/>
          <a:p>
            <a:r>
              <a:rPr lang="sv-SE"/>
              <a:t>Klicka på ikonen för att lägga till en bild</a:t>
            </a:r>
          </a:p>
        </p:txBody>
      </p:sp>
    </p:spTree>
    <p:extLst>
      <p:ext uri="{BB962C8B-B14F-4D97-AF65-F5344CB8AC3E}">
        <p14:creationId xmlns:p14="http://schemas.microsoft.com/office/powerpoint/2010/main" val="564250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vå innehållsdelar">
    <p:spTree>
      <p:nvGrpSpPr>
        <p:cNvPr id="1" name=""/>
        <p:cNvGrpSpPr/>
        <p:nvPr/>
      </p:nvGrpSpPr>
      <p:grpSpPr>
        <a:xfrm>
          <a:off x="0" y="0"/>
          <a:ext cx="0" cy="0"/>
          <a:chOff x="0" y="0"/>
          <a:chExt cx="0" cy="0"/>
        </a:xfrm>
      </p:grpSpPr>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511319" y="890889"/>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hasCustomPrompt="1"/>
          </p:nvPr>
        </p:nvSpPr>
        <p:spPr>
          <a:xfrm>
            <a:off x="478367" y="68911"/>
            <a:ext cx="10538884" cy="719667"/>
          </a:xfrm>
        </p:spPr>
        <p:txBody>
          <a:bodyPr/>
          <a:lstStyle>
            <a:lvl1pPr>
              <a:defRPr>
                <a:solidFill>
                  <a:schemeClr val="accent2"/>
                </a:solidFill>
              </a:defRPr>
            </a:lvl1pPr>
          </a:lstStyle>
          <a:p>
            <a:r>
              <a:rPr lang="sv-SE"/>
              <a:t>Klicka här för att ändra format.</a:t>
            </a:r>
          </a:p>
        </p:txBody>
      </p:sp>
      <p:sp>
        <p:nvSpPr>
          <p:cNvPr id="8" name="Platshållare för innehåll 9"/>
          <p:cNvSpPr>
            <a:spLocks noGrp="1"/>
          </p:cNvSpPr>
          <p:nvPr>
            <p:ph sz="quarter" idx="10"/>
          </p:nvPr>
        </p:nvSpPr>
        <p:spPr>
          <a:xfrm>
            <a:off x="5247640" y="1392767"/>
            <a:ext cx="5327220" cy="407246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bild 3">
            <a:extLst>
              <a:ext uri="{FF2B5EF4-FFF2-40B4-BE49-F238E27FC236}">
                <a16:creationId xmlns:a16="http://schemas.microsoft.com/office/drawing/2014/main" id="{93D526FA-AB85-49D1-A86C-E7963E032D02}"/>
              </a:ext>
            </a:extLst>
          </p:cNvPr>
          <p:cNvSpPr>
            <a:spLocks noGrp="1"/>
          </p:cNvSpPr>
          <p:nvPr>
            <p:ph type="pic" sz="quarter" idx="13"/>
          </p:nvPr>
        </p:nvSpPr>
        <p:spPr>
          <a:xfrm>
            <a:off x="478367" y="874413"/>
            <a:ext cx="4229100" cy="5035092"/>
          </a:xfrm>
        </p:spPr>
        <p:txBody>
          <a:bodyPr/>
          <a:lstStyle/>
          <a:p>
            <a:r>
              <a:rPr lang="sv-SE"/>
              <a:t>Klicka på ikonen för att lägga till en bild</a:t>
            </a:r>
          </a:p>
        </p:txBody>
      </p:sp>
    </p:spTree>
    <p:extLst>
      <p:ext uri="{BB962C8B-B14F-4D97-AF65-F5344CB8AC3E}">
        <p14:creationId xmlns:p14="http://schemas.microsoft.com/office/powerpoint/2010/main" val="2446270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Rubrik och innehåll med bildtext">
    <p:spTree>
      <p:nvGrpSpPr>
        <p:cNvPr id="1" name=""/>
        <p:cNvGrpSpPr/>
        <p:nvPr/>
      </p:nvGrpSpPr>
      <p:grpSpPr>
        <a:xfrm>
          <a:off x="0" y="0"/>
          <a:ext cx="0" cy="0"/>
          <a:chOff x="0" y="0"/>
          <a:chExt cx="0" cy="0"/>
        </a:xfrm>
      </p:grpSpPr>
      <p:sp>
        <p:nvSpPr>
          <p:cNvPr id="5" name="Rektangel 4"/>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511319" y="890889"/>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9" name="Rubrik 1"/>
          <p:cNvSpPr>
            <a:spLocks noGrp="1"/>
          </p:cNvSpPr>
          <p:nvPr>
            <p:ph type="title" hasCustomPrompt="1"/>
          </p:nvPr>
        </p:nvSpPr>
        <p:spPr>
          <a:xfrm>
            <a:off x="479190" y="93502"/>
            <a:ext cx="10538721" cy="719999"/>
          </a:xfrm>
        </p:spPr>
        <p:txBody>
          <a:bodyPr/>
          <a:lstStyle>
            <a:lvl1pPr>
              <a:defRPr>
                <a:solidFill>
                  <a:schemeClr val="accent2"/>
                </a:solidFill>
              </a:defRPr>
            </a:lvl1pPr>
          </a:lstStyle>
          <a:p>
            <a:r>
              <a:rPr lang="sv-SE"/>
              <a:t>Klicka här för att ändra format.</a:t>
            </a:r>
          </a:p>
        </p:txBody>
      </p:sp>
      <p:sp>
        <p:nvSpPr>
          <p:cNvPr id="14" name="Platshållare för text 2"/>
          <p:cNvSpPr>
            <a:spLocks noGrp="1"/>
          </p:cNvSpPr>
          <p:nvPr>
            <p:ph type="body" idx="1"/>
          </p:nvPr>
        </p:nvSpPr>
        <p:spPr>
          <a:xfrm>
            <a:off x="697345" y="5337759"/>
            <a:ext cx="9601844" cy="469592"/>
          </a:xfrm>
        </p:spPr>
        <p:txBody>
          <a:bodyPr anchor="ctr">
            <a:normAutofit/>
          </a:bodyPr>
          <a:lstStyle>
            <a:lvl1pPr marL="0" indent="0">
              <a:buNone/>
              <a:defRPr sz="1600" b="0">
                <a:solidFill>
                  <a:srgbClr val="000000"/>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sv-SE"/>
              <a:t>Klicka här för att ändra format på bakgrundstexten</a:t>
            </a:r>
          </a:p>
        </p:txBody>
      </p:sp>
      <p:sp>
        <p:nvSpPr>
          <p:cNvPr id="15" name="Platshållare för innehåll 4"/>
          <p:cNvSpPr>
            <a:spLocks noGrp="1"/>
          </p:cNvSpPr>
          <p:nvPr>
            <p:ph sz="quarter" idx="10"/>
          </p:nvPr>
        </p:nvSpPr>
        <p:spPr>
          <a:xfrm>
            <a:off x="478367" y="883062"/>
            <a:ext cx="10538884" cy="437374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11913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Rubrik och utfallande innehåll">
    <p:spTree>
      <p:nvGrpSpPr>
        <p:cNvPr id="1" name=""/>
        <p:cNvGrpSpPr/>
        <p:nvPr/>
      </p:nvGrpSpPr>
      <p:grpSpPr>
        <a:xfrm>
          <a:off x="0" y="0"/>
          <a:ext cx="0" cy="0"/>
          <a:chOff x="0" y="0"/>
          <a:chExt cx="0" cy="0"/>
        </a:xfrm>
      </p:grpSpPr>
      <p:sp>
        <p:nvSpPr>
          <p:cNvPr id="4" name="Rektangel 3"/>
          <p:cNvSpPr/>
          <p:nvPr/>
        </p:nvSpPr>
        <p:spPr>
          <a:xfrm>
            <a:off x="478367" y="882651"/>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6" name="Rektangel 5"/>
          <p:cNvSpPr/>
          <p:nvPr/>
        </p:nvSpPr>
        <p:spPr>
          <a:xfrm>
            <a:off x="511319" y="890889"/>
            <a:ext cx="10538884" cy="50186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2" name="Rubrik 1"/>
          <p:cNvSpPr>
            <a:spLocks noGrp="1"/>
          </p:cNvSpPr>
          <p:nvPr>
            <p:ph type="title" hasCustomPrompt="1"/>
          </p:nvPr>
        </p:nvSpPr>
        <p:spPr/>
        <p:txBody>
          <a:bodyPr/>
          <a:lstStyle>
            <a:lvl1pPr>
              <a:defRPr>
                <a:solidFill>
                  <a:schemeClr val="accent2"/>
                </a:solidFill>
              </a:defRPr>
            </a:lvl1pPr>
          </a:lstStyle>
          <a:p>
            <a:r>
              <a:rPr lang="sv-SE"/>
              <a:t>Klicka här för att ändra format.</a:t>
            </a:r>
          </a:p>
        </p:txBody>
      </p:sp>
      <p:sp>
        <p:nvSpPr>
          <p:cNvPr id="5" name="Platshållare för innehåll 4"/>
          <p:cNvSpPr>
            <a:spLocks noGrp="1"/>
          </p:cNvSpPr>
          <p:nvPr>
            <p:ph sz="quarter" idx="10"/>
          </p:nvPr>
        </p:nvSpPr>
        <p:spPr>
          <a:xfrm>
            <a:off x="478367" y="883062"/>
            <a:ext cx="10571836" cy="501820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35258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Utfallande innehåll">
    <p:spTree>
      <p:nvGrpSpPr>
        <p:cNvPr id="1" name=""/>
        <p:cNvGrpSpPr/>
        <p:nvPr/>
      </p:nvGrpSpPr>
      <p:grpSpPr>
        <a:xfrm>
          <a:off x="0" y="0"/>
          <a:ext cx="0" cy="0"/>
          <a:chOff x="0" y="0"/>
          <a:chExt cx="0" cy="0"/>
        </a:xfrm>
      </p:grpSpPr>
      <p:sp>
        <p:nvSpPr>
          <p:cNvPr id="3" name="Rektangel 2"/>
          <p:cNvSpPr/>
          <p:nvPr/>
        </p:nvSpPr>
        <p:spPr>
          <a:xfrm>
            <a:off x="478367" y="488951"/>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5" name="Rektangel 4"/>
          <p:cNvSpPr/>
          <p:nvPr/>
        </p:nvSpPr>
        <p:spPr>
          <a:xfrm>
            <a:off x="511319" y="497189"/>
            <a:ext cx="10538884" cy="54123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sv-SE"/>
          </a:p>
        </p:txBody>
      </p:sp>
      <p:sp>
        <p:nvSpPr>
          <p:cNvPr id="4" name="Platshållare för innehåll 4"/>
          <p:cNvSpPr>
            <a:spLocks noGrp="1"/>
          </p:cNvSpPr>
          <p:nvPr>
            <p:ph sz="quarter" idx="10"/>
          </p:nvPr>
        </p:nvSpPr>
        <p:spPr>
          <a:xfrm>
            <a:off x="478367" y="488281"/>
            <a:ext cx="10571836" cy="54123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21139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27" name="Platshållare för rubrik 1"/>
          <p:cNvSpPr>
            <a:spLocks noGrp="1"/>
          </p:cNvSpPr>
          <p:nvPr>
            <p:ph type="title"/>
          </p:nvPr>
        </p:nvSpPr>
        <p:spPr bwMode="auto">
          <a:xfrm>
            <a:off x="478367" y="93133"/>
            <a:ext cx="10538884" cy="71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altLang="sv-SE"/>
              <a:t>Klicka här för att ändra format.</a:t>
            </a:r>
          </a:p>
        </p:txBody>
      </p:sp>
      <p:sp>
        <p:nvSpPr>
          <p:cNvPr id="1028" name="Platshållare för text 2"/>
          <p:cNvSpPr>
            <a:spLocks noGrp="1"/>
          </p:cNvSpPr>
          <p:nvPr>
            <p:ph type="body" idx="1"/>
          </p:nvPr>
        </p:nvSpPr>
        <p:spPr bwMode="auto">
          <a:xfrm>
            <a:off x="988485" y="1367367"/>
            <a:ext cx="9552516" cy="4080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altLang="sv-SE"/>
              <a:t>Klicka här för att ändra format på bakgrundstexten</a:t>
            </a:r>
          </a:p>
          <a:p>
            <a:pPr lvl="1"/>
            <a:r>
              <a:rPr lang="sv-SE" altLang="sv-SE"/>
              <a:t>Nivå två</a:t>
            </a:r>
          </a:p>
          <a:p>
            <a:pPr lvl="2"/>
            <a:r>
              <a:rPr lang="sv-SE" altLang="sv-SE"/>
              <a:t>Nivå tre</a:t>
            </a:r>
          </a:p>
          <a:p>
            <a:pPr lvl="3"/>
            <a:r>
              <a:rPr lang="sv-SE" altLang="sv-SE"/>
              <a:t>Nivå fyra</a:t>
            </a:r>
          </a:p>
          <a:p>
            <a:pPr lvl="4"/>
            <a:r>
              <a:rPr lang="sv-SE" altLang="sv-SE"/>
              <a:t>Nivå fem</a:t>
            </a:r>
          </a:p>
        </p:txBody>
      </p:sp>
      <p:grpSp>
        <p:nvGrpSpPr>
          <p:cNvPr id="5" name="Grupp 4">
            <a:extLst>
              <a:ext uri="{FF2B5EF4-FFF2-40B4-BE49-F238E27FC236}">
                <a16:creationId xmlns:a16="http://schemas.microsoft.com/office/drawing/2014/main" id="{7260AD8A-8073-1094-0BCD-3A0B8F7B197D}"/>
              </a:ext>
            </a:extLst>
          </p:cNvPr>
          <p:cNvGrpSpPr/>
          <p:nvPr userDrawn="1"/>
        </p:nvGrpSpPr>
        <p:grpSpPr>
          <a:xfrm>
            <a:off x="0" y="5898896"/>
            <a:ext cx="12192000" cy="959104"/>
            <a:chOff x="0" y="5898896"/>
            <a:chExt cx="12192000" cy="959104"/>
          </a:xfrm>
        </p:grpSpPr>
        <p:pic>
          <p:nvPicPr>
            <p:cNvPr id="3" name="Bildobjekt 2">
              <a:extLst>
                <a:ext uri="{FF2B5EF4-FFF2-40B4-BE49-F238E27FC236}">
                  <a16:creationId xmlns:a16="http://schemas.microsoft.com/office/drawing/2014/main" id="{DCB950AF-4272-4EB3-B866-D0C52557ACC3}"/>
                </a:ext>
              </a:extLst>
            </p:cNvPr>
            <p:cNvPicPr>
              <a:picLocks noChangeAspect="1"/>
            </p:cNvPicPr>
            <p:nvPr userDrawn="1"/>
          </p:nvPicPr>
          <p:blipFill>
            <a:blip r:embed="rId18"/>
            <a:srcRect/>
            <a:stretch/>
          </p:blipFill>
          <p:spPr>
            <a:xfrm>
              <a:off x="0" y="5898896"/>
              <a:ext cx="12192000" cy="959104"/>
            </a:xfrm>
            <a:prstGeom prst="rect">
              <a:avLst/>
            </a:prstGeom>
            <a:noFill/>
          </p:spPr>
        </p:pic>
        <p:sp>
          <p:nvSpPr>
            <p:cNvPr id="1029" name="textruta 7"/>
            <p:cNvSpPr txBox="1">
              <a:spLocks noChangeArrowheads="1"/>
            </p:cNvSpPr>
            <p:nvPr/>
          </p:nvSpPr>
          <p:spPr bwMode="auto">
            <a:xfrm>
              <a:off x="478368" y="6461497"/>
              <a:ext cx="940963" cy="246221"/>
            </a:xfrm>
            <a:prstGeom prst="rect">
              <a:avLst/>
            </a:prstGeom>
            <a:noFill/>
            <a:ln>
              <a:noFill/>
            </a:ln>
            <a:extLst>
              <a:ext uri="{909E8E84-426E-40dd-AFC4-6F175D3DCCD1}"/>
              <a:ext uri="{91240B29-F687-4f45-9708-019B960494DF}"/>
            </a:extLst>
          </p:spPr>
          <p:txBody>
            <a:bodyPr wrap="none" lIns="0" tIns="0" rIns="0" bIns="0" anchor="b">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eaLnBrk="1" hangingPunct="1">
                <a:defRPr/>
              </a:pPr>
              <a:r>
                <a:rPr lang="sv-SE" sz="1600" b="1">
                  <a:solidFill>
                    <a:schemeClr val="bg1"/>
                  </a:solidFill>
                </a:rPr>
                <a:t>orebro.se</a:t>
              </a:r>
            </a:p>
          </p:txBody>
        </p:sp>
      </p:grpSp>
    </p:spTree>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21" r:id="rId6"/>
    <p:sldLayoutId id="2147483717" r:id="rId7"/>
    <p:sldLayoutId id="2147483718" r:id="rId8"/>
    <p:sldLayoutId id="2147483719" r:id="rId9"/>
    <p:sldLayoutId id="2147483720" r:id="rId10"/>
    <p:sldLayoutId id="2147483723" r:id="rId11"/>
    <p:sldLayoutId id="2147483724" r:id="rId12"/>
    <p:sldLayoutId id="2147483726" r:id="rId13"/>
    <p:sldLayoutId id="2147483727" r:id="rId14"/>
    <p:sldLayoutId id="2147483728" r:id="rId15"/>
    <p:sldLayoutId id="2147483729" r:id="rId16"/>
  </p:sldLayoutIdLst>
  <p:txStyles>
    <p:titleStyle>
      <a:lvl1pPr algn="l" defTabSz="609585" rtl="0" eaLnBrk="1" fontAlgn="base" hangingPunct="1">
        <a:spcBef>
          <a:spcPct val="0"/>
        </a:spcBef>
        <a:spcAft>
          <a:spcPct val="0"/>
        </a:spcAft>
        <a:defRPr sz="3200" b="1" kern="1200">
          <a:solidFill>
            <a:schemeClr val="accent2"/>
          </a:solidFill>
          <a:latin typeface="+mj-lt"/>
          <a:ea typeface="ＭＳ Ｐゴシック" charset="0"/>
          <a:cs typeface="ＭＳ Ｐゴシック" charset="0"/>
        </a:defRPr>
      </a:lvl1pPr>
      <a:lvl2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2pPr>
      <a:lvl3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3pPr>
      <a:lvl4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4pPr>
      <a:lvl5pPr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5pPr>
      <a:lvl6pPr marL="609585"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6pPr>
      <a:lvl7pPr marL="1219170"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7pPr>
      <a:lvl8pPr marL="1828754"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8pPr>
      <a:lvl9pPr marL="2438339" algn="l" defTabSz="609585" rtl="0" eaLnBrk="1" fontAlgn="base" hangingPunct="1">
        <a:spcBef>
          <a:spcPct val="0"/>
        </a:spcBef>
        <a:spcAft>
          <a:spcPct val="0"/>
        </a:spcAft>
        <a:defRPr sz="3200" b="1">
          <a:solidFill>
            <a:schemeClr val="accent1"/>
          </a:solidFill>
          <a:latin typeface="Century Gothic" charset="0"/>
          <a:ea typeface="ＭＳ Ｐゴシック" charset="0"/>
          <a:cs typeface="ＭＳ Ｐゴシック" charset="0"/>
        </a:defRPr>
      </a:lvl9pPr>
    </p:titleStyle>
    <p:bodyStyle>
      <a:lvl1pPr marL="457189" indent="-457189" algn="l" defTabSz="609585" rtl="0" eaLnBrk="1" fontAlgn="base" hangingPunct="1">
        <a:lnSpc>
          <a:spcPct val="110000"/>
        </a:lnSpc>
        <a:spcBef>
          <a:spcPct val="20000"/>
        </a:spcBef>
        <a:spcAft>
          <a:spcPct val="0"/>
        </a:spcAft>
        <a:buFont typeface="Arial" panose="020B0604020202020204" pitchFamily="34" charset="0"/>
        <a:buChar char="•"/>
        <a:defRPr kern="1200">
          <a:solidFill>
            <a:schemeClr val="tx1"/>
          </a:solidFill>
          <a:latin typeface="+mn-lt"/>
          <a:ea typeface="ＭＳ Ｐゴシック" charset="0"/>
          <a:cs typeface="ＭＳ Ｐゴシック" charset="0"/>
        </a:defRPr>
      </a:lvl1pPr>
      <a:lvl2pPr marL="990575" indent="-380990" algn="l" defTabSz="609585" rtl="0" eaLnBrk="1" fontAlgn="base" hangingPunct="1">
        <a:lnSpc>
          <a:spcPct val="110000"/>
        </a:lnSpc>
        <a:spcBef>
          <a:spcPct val="20000"/>
        </a:spcBef>
        <a:spcAft>
          <a:spcPct val="0"/>
        </a:spcAft>
        <a:buFont typeface="Arial" panose="020B0604020202020204" pitchFamily="34" charset="0"/>
        <a:buChar char="–"/>
        <a:defRPr sz="1600" kern="1200">
          <a:solidFill>
            <a:schemeClr val="tx1"/>
          </a:solidFill>
          <a:latin typeface="+mn-lt"/>
          <a:ea typeface="ＭＳ Ｐゴシック" charset="0"/>
          <a:cs typeface="+mn-cs"/>
        </a:defRPr>
      </a:lvl2pPr>
      <a:lvl3pPr marL="1523962" indent="-304792" algn="l" defTabSz="609585" rtl="0" eaLnBrk="1" fontAlgn="base" hangingPunct="1">
        <a:lnSpc>
          <a:spcPct val="110000"/>
        </a:lnSpc>
        <a:spcBef>
          <a:spcPct val="20000"/>
        </a:spcBef>
        <a:spcAft>
          <a:spcPct val="0"/>
        </a:spcAft>
        <a:buFont typeface="Arial" panose="020B0604020202020204" pitchFamily="34" charset="0"/>
        <a:buChar char="•"/>
        <a:defRPr sz="1400" kern="1200">
          <a:solidFill>
            <a:schemeClr val="tx1"/>
          </a:solidFill>
          <a:latin typeface="+mn-lt"/>
          <a:ea typeface="ＭＳ Ｐゴシック" charset="0"/>
          <a:cs typeface="+mn-cs"/>
        </a:defRPr>
      </a:lvl3pPr>
      <a:lvl4pPr marL="2133547" indent="-304792" algn="l" defTabSz="609585" rtl="0" eaLnBrk="1" fontAlgn="base" hangingPunct="1">
        <a:lnSpc>
          <a:spcPct val="110000"/>
        </a:lnSpc>
        <a:spcBef>
          <a:spcPct val="20000"/>
        </a:spcBef>
        <a:spcAft>
          <a:spcPct val="0"/>
        </a:spcAft>
        <a:buFont typeface="Arial" panose="020B0604020202020204" pitchFamily="34" charset="0"/>
        <a:buChar char="–"/>
        <a:defRPr sz="1200" kern="1200">
          <a:solidFill>
            <a:schemeClr val="tx1"/>
          </a:solidFill>
          <a:latin typeface="+mn-lt"/>
          <a:ea typeface="ＭＳ Ｐゴシック" charset="0"/>
          <a:cs typeface="+mn-cs"/>
        </a:defRPr>
      </a:lvl4pPr>
      <a:lvl5pPr marL="2743131" indent="-304792" algn="l" defTabSz="609585" rtl="0" eaLnBrk="1" fontAlgn="base" hangingPunct="1">
        <a:lnSpc>
          <a:spcPct val="110000"/>
        </a:lnSpc>
        <a:spcBef>
          <a:spcPct val="20000"/>
        </a:spcBef>
        <a:spcAft>
          <a:spcPct val="0"/>
        </a:spcAft>
        <a:buFont typeface="Arial" panose="020B0604020202020204" pitchFamily="34" charset="0"/>
        <a:buChar char="»"/>
        <a:defRPr sz="1200" kern="1200">
          <a:solidFill>
            <a:schemeClr val="tx1"/>
          </a:solidFill>
          <a:latin typeface="+mn-lt"/>
          <a:ea typeface="ＭＳ Ｐゴシック" charset="0"/>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27.pn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35.tiff"/><Relationship Id="rId13" Type="http://schemas.openxmlformats.org/officeDocument/2006/relationships/image" Target="../media/image40.tiff"/><Relationship Id="rId3" Type="http://schemas.openxmlformats.org/officeDocument/2006/relationships/image" Target="../media/image30.tiff"/><Relationship Id="rId7" Type="http://schemas.openxmlformats.org/officeDocument/2006/relationships/image" Target="../media/image34.tiff"/><Relationship Id="rId12" Type="http://schemas.openxmlformats.org/officeDocument/2006/relationships/image" Target="../media/image39.tiff"/><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image" Target="../media/image33.tiff"/><Relationship Id="rId11" Type="http://schemas.openxmlformats.org/officeDocument/2006/relationships/image" Target="../media/image38.tiff"/><Relationship Id="rId5" Type="http://schemas.openxmlformats.org/officeDocument/2006/relationships/image" Target="../media/image32.tiff"/><Relationship Id="rId10" Type="http://schemas.openxmlformats.org/officeDocument/2006/relationships/image" Target="../media/image37.tiff"/><Relationship Id="rId4" Type="http://schemas.openxmlformats.org/officeDocument/2006/relationships/image" Target="../media/image31.tiff"/><Relationship Id="rId9" Type="http://schemas.openxmlformats.org/officeDocument/2006/relationships/image" Target="../media/image36.tiff"/><Relationship Id="rId1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25.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4.xml"/><Relationship Id="rId1" Type="http://schemas.openxmlformats.org/officeDocument/2006/relationships/video" Target="https://www.youtube.com/embed/oSKQ9xl52MA?feature=oembed" TargetMode="External"/><Relationship Id="rId4" Type="http://schemas.openxmlformats.org/officeDocument/2006/relationships/image" Target="../media/image45.jpe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hyperlink" Target="mailto:sara.malmlov@orebro.se" TargetMode="External"/><Relationship Id="rId3" Type="http://schemas.openxmlformats.org/officeDocument/2006/relationships/image" Target="../media/image52.jpeg"/><Relationship Id="rId7" Type="http://schemas.openxmlformats.org/officeDocument/2006/relationships/hyperlink" Target="mailto:gabriella.lundvall@oreobro.se"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mailto:leyla.soderstrom@orebro.se" TargetMode="External"/><Relationship Id="rId5" Type="http://schemas.openxmlformats.org/officeDocument/2006/relationships/hyperlink" Target="mailto:jessy.ewel@orebro.se" TargetMode="External"/><Relationship Id="rId4" Type="http://schemas.openxmlformats.org/officeDocument/2006/relationships/hyperlink" Target="mailto:sander.dahlberg@orebro.se" TargetMode="Externa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6.tiff"/></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Darling, Moln, Former, Natur, Väder">
            <a:extLst>
              <a:ext uri="{FF2B5EF4-FFF2-40B4-BE49-F238E27FC236}">
                <a16:creationId xmlns:a16="http://schemas.microsoft.com/office/drawing/2014/main" id="{D41067DD-4B43-3ECB-9134-0ACD799D0A20}"/>
              </a:ext>
            </a:extLst>
          </p:cNvPr>
          <p:cNvPicPr>
            <a:picLocks noChangeAspect="1"/>
          </p:cNvPicPr>
          <p:nvPr/>
        </p:nvPicPr>
        <p:blipFill>
          <a:blip r:embed="rId3"/>
          <a:stretch>
            <a:fillRect/>
          </a:stretch>
        </p:blipFill>
        <p:spPr>
          <a:xfrm>
            <a:off x="2" y="-1587"/>
            <a:ext cx="12180453" cy="6387810"/>
          </a:xfrm>
          <a:prstGeom prst="rect">
            <a:avLst/>
          </a:prstGeom>
        </p:spPr>
      </p:pic>
      <p:grpSp>
        <p:nvGrpSpPr>
          <p:cNvPr id="4" name="Grupp 3">
            <a:extLst>
              <a:ext uri="{FF2B5EF4-FFF2-40B4-BE49-F238E27FC236}">
                <a16:creationId xmlns:a16="http://schemas.microsoft.com/office/drawing/2014/main" id="{756F00C4-34F0-344B-AB66-865B9F713688}"/>
              </a:ext>
            </a:extLst>
          </p:cNvPr>
          <p:cNvGrpSpPr/>
          <p:nvPr/>
        </p:nvGrpSpPr>
        <p:grpSpPr>
          <a:xfrm>
            <a:off x="-143" y="5901883"/>
            <a:ext cx="12192000" cy="959104"/>
            <a:chOff x="0" y="5898896"/>
            <a:chExt cx="12192000" cy="959104"/>
          </a:xfrm>
        </p:grpSpPr>
        <p:sp>
          <p:nvSpPr>
            <p:cNvPr id="6" name="textruta 7">
              <a:extLst>
                <a:ext uri="{FF2B5EF4-FFF2-40B4-BE49-F238E27FC236}">
                  <a16:creationId xmlns:a16="http://schemas.microsoft.com/office/drawing/2014/main" id="{EA6DE0BE-096B-6A41-E47A-9F8BF228DB45}"/>
                </a:ext>
              </a:extLst>
            </p:cNvPr>
            <p:cNvSpPr txBox="1">
              <a:spLocks noChangeArrowheads="1"/>
            </p:cNvSpPr>
            <p:nvPr/>
          </p:nvSpPr>
          <p:spPr bwMode="auto">
            <a:xfrm>
              <a:off x="478368" y="6461497"/>
              <a:ext cx="940963" cy="246221"/>
            </a:xfrm>
            <a:prstGeom prst="rect">
              <a:avLst/>
            </a:prstGeom>
            <a:noFill/>
            <a:ln>
              <a:noFill/>
            </a:ln>
            <a:extLst>
              <a:ext uri="{909E8E84-426E-40dd-AFC4-6F175D3DCCD1}"/>
              <a:ext uri="{91240B29-F687-4f45-9708-019B960494DF}"/>
            </a:extLst>
          </p:spPr>
          <p:txBody>
            <a:bodyPr wrap="none" lIns="0" tIns="0" rIns="0" bIns="0" anchor="b">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eaLnBrk="1" hangingPunct="1">
                <a:defRPr/>
              </a:pPr>
              <a:r>
                <a:rPr lang="sv-SE" sz="1600" b="1">
                  <a:solidFill>
                    <a:schemeClr val="bg1"/>
                  </a:solidFill>
                </a:rPr>
                <a:t>orebro.se</a:t>
              </a:r>
            </a:p>
          </p:txBody>
        </p:sp>
        <p:pic>
          <p:nvPicPr>
            <p:cNvPr id="5" name="Bildobjekt 4">
              <a:extLst>
                <a:ext uri="{FF2B5EF4-FFF2-40B4-BE49-F238E27FC236}">
                  <a16:creationId xmlns:a16="http://schemas.microsoft.com/office/drawing/2014/main" id="{D62303A4-D22C-CD70-5EA2-3F6D45D9D6CC}"/>
                </a:ext>
              </a:extLst>
            </p:cNvPr>
            <p:cNvPicPr>
              <a:picLocks noChangeAspect="1"/>
            </p:cNvPicPr>
            <p:nvPr userDrawn="1"/>
          </p:nvPicPr>
          <p:blipFill>
            <a:blip r:embed="rId4"/>
            <a:srcRect/>
            <a:stretch/>
          </p:blipFill>
          <p:spPr>
            <a:xfrm>
              <a:off x="0" y="5898896"/>
              <a:ext cx="12192000" cy="959104"/>
            </a:xfrm>
            <a:prstGeom prst="rect">
              <a:avLst/>
            </a:prstGeom>
            <a:noFill/>
          </p:spPr>
        </p:pic>
      </p:grpSp>
      <p:pic>
        <p:nvPicPr>
          <p:cNvPr id="11" name="Picture 10" descr="Hjärna, Mänsklig, Anatomi, Huvud">
            <a:extLst>
              <a:ext uri="{FF2B5EF4-FFF2-40B4-BE49-F238E27FC236}">
                <a16:creationId xmlns:a16="http://schemas.microsoft.com/office/drawing/2014/main" id="{6E821EE0-5A43-03A4-7007-4ABB7F3BDF19}"/>
              </a:ext>
            </a:extLst>
          </p:cNvPr>
          <p:cNvPicPr>
            <a:picLocks noChangeAspect="1"/>
          </p:cNvPicPr>
          <p:nvPr/>
        </p:nvPicPr>
        <p:blipFill>
          <a:blip r:embed="rId5"/>
          <a:stretch>
            <a:fillRect/>
          </a:stretch>
        </p:blipFill>
        <p:spPr>
          <a:xfrm>
            <a:off x="1306947" y="619124"/>
            <a:ext cx="4186379" cy="5181027"/>
          </a:xfrm>
          <a:prstGeom prst="rect">
            <a:avLst/>
          </a:prstGeom>
        </p:spPr>
      </p:pic>
      <p:pic>
        <p:nvPicPr>
          <p:cNvPr id="13" name="Picture 12" descr="Botande, Klipp Ut, Gräs, Läkning, Hampa">
            <a:extLst>
              <a:ext uri="{FF2B5EF4-FFF2-40B4-BE49-F238E27FC236}">
                <a16:creationId xmlns:a16="http://schemas.microsoft.com/office/drawing/2014/main" id="{C07610DE-76F0-F66E-1D94-DE848494C343}"/>
              </a:ext>
            </a:extLst>
          </p:cNvPr>
          <p:cNvPicPr>
            <a:picLocks noChangeAspect="1"/>
          </p:cNvPicPr>
          <p:nvPr/>
        </p:nvPicPr>
        <p:blipFill>
          <a:blip r:embed="rId6"/>
          <a:stretch>
            <a:fillRect/>
          </a:stretch>
        </p:blipFill>
        <p:spPr>
          <a:xfrm>
            <a:off x="1006763" y="1096816"/>
            <a:ext cx="4798292" cy="5056911"/>
          </a:xfrm>
          <a:prstGeom prst="rect">
            <a:avLst/>
          </a:prstGeom>
        </p:spPr>
      </p:pic>
      <p:sp>
        <p:nvSpPr>
          <p:cNvPr id="18" name="Subtitle 2">
            <a:extLst>
              <a:ext uri="{FF2B5EF4-FFF2-40B4-BE49-F238E27FC236}">
                <a16:creationId xmlns:a16="http://schemas.microsoft.com/office/drawing/2014/main" id="{8F9CF7B3-E927-790E-23E8-2047C45F7257}"/>
              </a:ext>
            </a:extLst>
          </p:cNvPr>
          <p:cNvSpPr txBox="1">
            <a:spLocks/>
          </p:cNvSpPr>
          <p:nvPr/>
        </p:nvSpPr>
        <p:spPr bwMode="auto">
          <a:xfrm>
            <a:off x="6534726" y="2170402"/>
            <a:ext cx="4294911" cy="3537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defTabSz="609585" rtl="0" eaLnBrk="1" fontAlgn="base" hangingPunct="1">
              <a:lnSpc>
                <a:spcPct val="110000"/>
              </a:lnSpc>
              <a:spcBef>
                <a:spcPct val="20000"/>
              </a:spcBef>
              <a:spcAft>
                <a:spcPct val="0"/>
              </a:spcAft>
              <a:buFont typeface="Arial" panose="020B0604020202020204" pitchFamily="34" charset="0"/>
              <a:buNone/>
              <a:defRPr sz="2400" kern="1200">
                <a:solidFill>
                  <a:schemeClr val="tx1"/>
                </a:solidFill>
                <a:latin typeface="+mn-lt"/>
                <a:ea typeface="ＭＳ Ｐゴシック" charset="0"/>
                <a:cs typeface="ＭＳ Ｐゴシック" charset="0"/>
              </a:defRPr>
            </a:lvl1pPr>
            <a:lvl2pPr marL="457200" indent="0" algn="ctr" defTabSz="609585" rtl="0" eaLnBrk="1" fontAlgn="base" hangingPunct="1">
              <a:lnSpc>
                <a:spcPct val="110000"/>
              </a:lnSpc>
              <a:spcBef>
                <a:spcPct val="20000"/>
              </a:spcBef>
              <a:spcAft>
                <a:spcPct val="0"/>
              </a:spcAft>
              <a:buFont typeface="Arial" panose="020B0604020202020204" pitchFamily="34" charset="0"/>
              <a:buNone/>
              <a:defRPr sz="2000" kern="1200">
                <a:solidFill>
                  <a:schemeClr val="tx1"/>
                </a:solidFill>
                <a:latin typeface="+mn-lt"/>
                <a:ea typeface="ＭＳ Ｐゴシック" charset="0"/>
                <a:cs typeface="+mn-cs"/>
              </a:defRPr>
            </a:lvl2pPr>
            <a:lvl3pPr marL="914400" indent="0" algn="ctr" defTabSz="609585" rtl="0" eaLnBrk="1" fontAlgn="base" hangingPunct="1">
              <a:lnSpc>
                <a:spcPct val="110000"/>
              </a:lnSpc>
              <a:spcBef>
                <a:spcPct val="20000"/>
              </a:spcBef>
              <a:spcAft>
                <a:spcPct val="0"/>
              </a:spcAft>
              <a:buFont typeface="Arial" panose="020B0604020202020204" pitchFamily="34" charset="0"/>
              <a:buNone/>
              <a:defRPr sz="1800" kern="1200">
                <a:solidFill>
                  <a:schemeClr val="tx1"/>
                </a:solidFill>
                <a:latin typeface="+mn-lt"/>
                <a:ea typeface="ＭＳ Ｐゴシック" charset="0"/>
                <a:cs typeface="+mn-cs"/>
              </a:defRPr>
            </a:lvl3pPr>
            <a:lvl4pPr marL="1371600" indent="0" algn="ctr" defTabSz="609585" rtl="0" eaLnBrk="1" fontAlgn="base" hangingPunct="1">
              <a:lnSpc>
                <a:spcPct val="110000"/>
              </a:lnSpc>
              <a:spcBef>
                <a:spcPct val="20000"/>
              </a:spcBef>
              <a:spcAft>
                <a:spcPct val="0"/>
              </a:spcAft>
              <a:buFont typeface="Arial" panose="020B0604020202020204" pitchFamily="34" charset="0"/>
              <a:buNone/>
              <a:defRPr sz="1600" kern="1200">
                <a:solidFill>
                  <a:schemeClr val="tx1"/>
                </a:solidFill>
                <a:latin typeface="+mn-lt"/>
                <a:ea typeface="ＭＳ Ｐゴシック" charset="0"/>
                <a:cs typeface="+mn-cs"/>
              </a:defRPr>
            </a:lvl4pPr>
            <a:lvl5pPr marL="1828800" indent="0" algn="ctr" defTabSz="609585" rtl="0" eaLnBrk="1" fontAlgn="base" hangingPunct="1">
              <a:lnSpc>
                <a:spcPct val="110000"/>
              </a:lnSpc>
              <a:spcBef>
                <a:spcPct val="20000"/>
              </a:spcBef>
              <a:spcAft>
                <a:spcPct val="0"/>
              </a:spcAft>
              <a:buFont typeface="Arial" panose="020B0604020202020204" pitchFamily="34" charset="0"/>
              <a:buNone/>
              <a:defRPr sz="1600" kern="1200">
                <a:solidFill>
                  <a:schemeClr val="tx1"/>
                </a:solidFill>
                <a:latin typeface="+mn-lt"/>
                <a:ea typeface="ＭＳ Ｐゴシック" charset="0"/>
                <a:cs typeface="+mn-cs"/>
              </a:defRPr>
            </a:lvl5pPr>
            <a:lvl6pPr marL="2286000" indent="0" algn="ctr" defTabSz="609585" rtl="0" eaLnBrk="1" latinLnBrk="0" hangingPunct="1">
              <a:spcBef>
                <a:spcPct val="20000"/>
              </a:spcBef>
              <a:buFont typeface="Arial"/>
              <a:buNone/>
              <a:defRPr sz="1600" kern="1200">
                <a:solidFill>
                  <a:schemeClr val="tx1"/>
                </a:solidFill>
                <a:latin typeface="+mn-lt"/>
                <a:ea typeface="+mn-ea"/>
                <a:cs typeface="+mn-cs"/>
              </a:defRPr>
            </a:lvl6pPr>
            <a:lvl7pPr marL="2743200" indent="0" algn="ctr" defTabSz="609585" rtl="0" eaLnBrk="1" latinLnBrk="0" hangingPunct="1">
              <a:spcBef>
                <a:spcPct val="20000"/>
              </a:spcBef>
              <a:buFont typeface="Arial"/>
              <a:buNone/>
              <a:defRPr sz="1600" kern="1200">
                <a:solidFill>
                  <a:schemeClr val="tx1"/>
                </a:solidFill>
                <a:latin typeface="+mn-lt"/>
                <a:ea typeface="+mn-ea"/>
                <a:cs typeface="+mn-cs"/>
              </a:defRPr>
            </a:lvl7pPr>
            <a:lvl8pPr marL="3200400" indent="0" algn="ctr" defTabSz="609585" rtl="0" eaLnBrk="1" latinLnBrk="0" hangingPunct="1">
              <a:spcBef>
                <a:spcPct val="20000"/>
              </a:spcBef>
              <a:buFont typeface="Arial"/>
              <a:buNone/>
              <a:defRPr sz="1600" kern="1200">
                <a:solidFill>
                  <a:schemeClr val="tx1"/>
                </a:solidFill>
                <a:latin typeface="+mn-lt"/>
                <a:ea typeface="+mn-ea"/>
                <a:cs typeface="+mn-cs"/>
              </a:defRPr>
            </a:lvl8pPr>
            <a:lvl9pPr marL="3657600" indent="0" algn="ctr" defTabSz="609585" rtl="0" eaLnBrk="1" latinLnBrk="0" hangingPunct="1">
              <a:spcBef>
                <a:spcPct val="20000"/>
              </a:spcBef>
              <a:buFont typeface="Arial"/>
              <a:buNone/>
              <a:defRPr sz="1600" kern="1200">
                <a:solidFill>
                  <a:schemeClr val="tx1"/>
                </a:solidFill>
                <a:latin typeface="+mn-lt"/>
                <a:ea typeface="+mn-ea"/>
                <a:cs typeface="+mn-cs"/>
              </a:defRPr>
            </a:lvl9pPr>
          </a:lstStyle>
          <a:p>
            <a:pPr algn="l"/>
            <a:r>
              <a:rPr lang="sv-SE" sz="3600">
                <a:solidFill>
                  <a:schemeClr val="bg1"/>
                </a:solidFill>
                <a:ea typeface="ＭＳ Ｐゴシック"/>
              </a:rPr>
              <a:t>Diskussioner och fakta om hur drogen cannabis påverkar unga.</a:t>
            </a:r>
            <a:endParaRPr lang="en-US" sz="3600">
              <a:solidFill>
                <a:schemeClr val="bg1"/>
              </a:solidFill>
              <a:ea typeface="ＭＳ Ｐゴシック"/>
            </a:endParaRPr>
          </a:p>
        </p:txBody>
      </p:sp>
      <p:sp>
        <p:nvSpPr>
          <p:cNvPr id="2" name="Rubrik 1">
            <a:extLst>
              <a:ext uri="{FF2B5EF4-FFF2-40B4-BE49-F238E27FC236}">
                <a16:creationId xmlns:a16="http://schemas.microsoft.com/office/drawing/2014/main" id="{9067AC5D-1527-3CC2-908C-48E71E7A1700}"/>
              </a:ext>
            </a:extLst>
          </p:cNvPr>
          <p:cNvSpPr>
            <a:spLocks noGrp="1"/>
          </p:cNvSpPr>
          <p:nvPr>
            <p:ph type="title"/>
          </p:nvPr>
        </p:nvSpPr>
        <p:spPr>
          <a:xfrm>
            <a:off x="875950" y="379956"/>
            <a:ext cx="10441335" cy="1085926"/>
          </a:xfrm>
        </p:spPr>
        <p:txBody>
          <a:bodyPr/>
          <a:lstStyle/>
          <a:p>
            <a:pPr algn="r"/>
            <a:r>
              <a:rPr lang="sv-SE" sz="5300" dirty="0">
                <a:highlight>
                  <a:srgbClr val="000000"/>
                </a:highlight>
                <a:ea typeface="ＭＳ Ｐゴシック"/>
              </a:rPr>
              <a:t>Cannabis på schemat - Steg 1</a:t>
            </a:r>
            <a:endParaRPr lang="sv-SE" dirty="0">
              <a:highlight>
                <a:srgbClr val="000000"/>
              </a:highlight>
            </a:endParaRPr>
          </a:p>
        </p:txBody>
      </p:sp>
    </p:spTree>
    <p:extLst>
      <p:ext uri="{BB962C8B-B14F-4D97-AF65-F5344CB8AC3E}">
        <p14:creationId xmlns:p14="http://schemas.microsoft.com/office/powerpoint/2010/main" val="2848459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FD5CA5-14D5-8C0B-3E71-D723A86D8BA1}"/>
              </a:ext>
            </a:extLst>
          </p:cNvPr>
          <p:cNvSpPr>
            <a:spLocks noGrp="1"/>
          </p:cNvSpPr>
          <p:nvPr>
            <p:ph type="title"/>
          </p:nvPr>
        </p:nvSpPr>
        <p:spPr>
          <a:xfrm>
            <a:off x="822895" y="438719"/>
            <a:ext cx="10539412" cy="719137"/>
          </a:xfrm>
        </p:spPr>
        <p:txBody>
          <a:bodyPr lIns="45719" tIns="45720" rIns="45719" bIns="45720" anchor="ctr">
            <a:normAutofit/>
          </a:bodyPr>
          <a:lstStyle/>
          <a:p>
            <a:r>
              <a:rPr lang="sv-SE" dirty="0">
                <a:ea typeface="ＭＳ Ｐゴシック"/>
              </a:rPr>
              <a:t>Varför använder ungdomar INTE cannabis?</a:t>
            </a:r>
            <a:endParaRPr lang="sv-SE" dirty="0"/>
          </a:p>
        </p:txBody>
      </p:sp>
      <p:sp>
        <p:nvSpPr>
          <p:cNvPr id="6" name="Platshållare för text 5">
            <a:extLst>
              <a:ext uri="{FF2B5EF4-FFF2-40B4-BE49-F238E27FC236}">
                <a16:creationId xmlns:a16="http://schemas.microsoft.com/office/drawing/2014/main" id="{F90407ED-FBDE-56CE-B5CE-518F82D16C4C}"/>
              </a:ext>
            </a:extLst>
          </p:cNvPr>
          <p:cNvSpPr>
            <a:spLocks noGrp="1"/>
          </p:cNvSpPr>
          <p:nvPr>
            <p:ph type="body" idx="1"/>
          </p:nvPr>
        </p:nvSpPr>
        <p:spPr/>
        <p:txBody>
          <a:bodyPr/>
          <a:lstStyle/>
          <a:p>
            <a:endParaRPr lang="sv-SE"/>
          </a:p>
        </p:txBody>
      </p:sp>
      <p:pic>
        <p:nvPicPr>
          <p:cNvPr id="8" name="Picture 2" descr="How hard is it to say 'no' to drugs?">
            <a:extLst>
              <a:ext uri="{FF2B5EF4-FFF2-40B4-BE49-F238E27FC236}">
                <a16:creationId xmlns:a16="http://schemas.microsoft.com/office/drawing/2014/main" id="{C73DDD7C-216A-8B96-7036-C97CABA6E80A}"/>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1136090" y="1150437"/>
            <a:ext cx="10182101" cy="5085486"/>
          </a:xfrm>
          <a:prstGeom prst="rect">
            <a:avLst/>
          </a:prstGeom>
          <a:noFill/>
          <a:extLst>
            <a:ext uri="{909E8E84-426E-40DD-AFC4-6F175D3DCCD1}">
              <a14:hiddenFill xmlns:a14="http://schemas.microsoft.com/office/drawing/2010/main">
                <a:solidFill>
                  <a:srgbClr val="FFFFFF"/>
                </a:solidFill>
              </a14:hiddenFill>
            </a:ext>
          </a:extLst>
        </p:spPr>
      </p:pic>
      <p:sp>
        <p:nvSpPr>
          <p:cNvPr id="10" name="textruta 9">
            <a:extLst>
              <a:ext uri="{FF2B5EF4-FFF2-40B4-BE49-F238E27FC236}">
                <a16:creationId xmlns:a16="http://schemas.microsoft.com/office/drawing/2014/main" id="{29DAE2D9-FA81-B785-699F-A57602EEAB57}"/>
              </a:ext>
            </a:extLst>
          </p:cNvPr>
          <p:cNvSpPr txBox="1"/>
          <p:nvPr/>
        </p:nvSpPr>
        <p:spPr>
          <a:xfrm>
            <a:off x="1846053" y="1026582"/>
            <a:ext cx="8517761" cy="1667059"/>
          </a:xfrm>
          <a:prstGeom prst="rect">
            <a:avLst/>
          </a:prstGeom>
          <a:noFill/>
        </p:spPr>
        <p:txBody>
          <a:bodyPr wrap="square" lIns="91440" tIns="45720" rIns="91440" bIns="45720" rtlCol="0" anchor="t">
            <a:spAutoFit/>
          </a:bodyPr>
          <a:lstStyle/>
          <a:p>
            <a:pPr marL="457200" indent="-457200" algn="ctr">
              <a:lnSpc>
                <a:spcPct val="200000"/>
              </a:lnSpc>
              <a:defRPr/>
            </a:pPr>
            <a:r>
              <a:rPr lang="sv-SE" sz="3600" b="1" dirty="0">
                <a:effectLst>
                  <a:outerShdw blurRad="38100" dist="38100" dir="2700000" algn="tl">
                    <a:srgbClr val="000000">
                      <a:alpha val="43137"/>
                    </a:srgbClr>
                  </a:outerShdw>
                </a:effectLst>
                <a:latin typeface="Century Gothic"/>
                <a:ea typeface="ＭＳ Ｐゴシック"/>
              </a:rPr>
              <a:t>Vänner som tar avstånd </a:t>
            </a:r>
            <a:br>
              <a:rPr lang="sv-SE" sz="3600" b="1" dirty="0">
                <a:effectLst>
                  <a:outerShdw blurRad="38100" dist="38100" dir="2700000" algn="tl">
                    <a:srgbClr val="000000">
                      <a:alpha val="43137"/>
                    </a:srgbClr>
                  </a:outerShdw>
                </a:effectLst>
                <a:latin typeface="Century Gothic"/>
                <a:ea typeface="ＭＳ Ｐゴシック"/>
              </a:rPr>
            </a:br>
            <a:endParaRPr lang="sv-SE" dirty="0"/>
          </a:p>
        </p:txBody>
      </p:sp>
      <p:sp>
        <p:nvSpPr>
          <p:cNvPr id="12" name="textruta 11">
            <a:extLst>
              <a:ext uri="{FF2B5EF4-FFF2-40B4-BE49-F238E27FC236}">
                <a16:creationId xmlns:a16="http://schemas.microsoft.com/office/drawing/2014/main" id="{64C81798-A356-8817-28C0-62190BA4440B}"/>
              </a:ext>
            </a:extLst>
          </p:cNvPr>
          <p:cNvSpPr txBox="1"/>
          <p:nvPr/>
        </p:nvSpPr>
        <p:spPr>
          <a:xfrm>
            <a:off x="2899757" y="2324639"/>
            <a:ext cx="6726820" cy="646331"/>
          </a:xfrm>
          <a:prstGeom prst="rect">
            <a:avLst/>
          </a:prstGeom>
          <a:noFill/>
        </p:spPr>
        <p:txBody>
          <a:bodyPr wrap="square" lIns="91440" tIns="45720" rIns="91440" bIns="45720" rtlCol="0" anchor="t">
            <a:spAutoFit/>
          </a:bodyPr>
          <a:lstStyle/>
          <a:p>
            <a:pPr algn="ctr"/>
            <a:r>
              <a:rPr lang="sv-SE" sz="3600" b="1">
                <a:effectLst>
                  <a:outerShdw blurRad="38100" dist="38100" dir="2700000" algn="tl">
                    <a:srgbClr val="000000">
                      <a:alpha val="43137"/>
                    </a:srgbClr>
                  </a:outerShdw>
                </a:effectLst>
                <a:latin typeface="Century Gothic"/>
                <a:ea typeface="ＭＳ Ｐゴシック"/>
              </a:rPr>
              <a:t>Föräldrar som tar ställning </a:t>
            </a:r>
          </a:p>
        </p:txBody>
      </p:sp>
      <p:sp>
        <p:nvSpPr>
          <p:cNvPr id="14" name="textruta 13">
            <a:extLst>
              <a:ext uri="{FF2B5EF4-FFF2-40B4-BE49-F238E27FC236}">
                <a16:creationId xmlns:a16="http://schemas.microsoft.com/office/drawing/2014/main" id="{82F9F712-DB15-2962-7F30-6D615BE28479}"/>
              </a:ext>
            </a:extLst>
          </p:cNvPr>
          <p:cNvSpPr txBox="1"/>
          <p:nvPr/>
        </p:nvSpPr>
        <p:spPr>
          <a:xfrm>
            <a:off x="3191502" y="3226198"/>
            <a:ext cx="6726820" cy="646331"/>
          </a:xfrm>
          <a:prstGeom prst="rect">
            <a:avLst/>
          </a:prstGeom>
          <a:noFill/>
        </p:spPr>
        <p:txBody>
          <a:bodyPr wrap="square" lIns="91440" tIns="45720" rIns="91440" bIns="45720" rtlCol="0" anchor="t">
            <a:spAutoFit/>
          </a:bodyPr>
          <a:lstStyle/>
          <a:p>
            <a:pPr algn="ctr"/>
            <a:r>
              <a:rPr lang="sv-SE" sz="3600" b="1">
                <a:effectLst>
                  <a:outerShdw blurRad="38100" dist="38100" dir="2700000" algn="tl">
                    <a:srgbClr val="000000">
                      <a:alpha val="43137"/>
                    </a:srgbClr>
                  </a:outerShdw>
                </a:effectLst>
                <a:latin typeface="Century Gothic"/>
                <a:ea typeface="ＭＳ Ｐゴシック"/>
              </a:rPr>
              <a:t>Vet att det är farligt</a:t>
            </a:r>
          </a:p>
        </p:txBody>
      </p:sp>
      <p:sp>
        <p:nvSpPr>
          <p:cNvPr id="16" name="textruta 15">
            <a:extLst>
              <a:ext uri="{FF2B5EF4-FFF2-40B4-BE49-F238E27FC236}">
                <a16:creationId xmlns:a16="http://schemas.microsoft.com/office/drawing/2014/main" id="{BB38B0DB-8974-D7CE-45A6-2CFE82657FF3}"/>
              </a:ext>
            </a:extLst>
          </p:cNvPr>
          <p:cNvSpPr txBox="1"/>
          <p:nvPr/>
        </p:nvSpPr>
        <p:spPr>
          <a:xfrm>
            <a:off x="1544128" y="4140598"/>
            <a:ext cx="8819686" cy="646331"/>
          </a:xfrm>
          <a:prstGeom prst="rect">
            <a:avLst/>
          </a:prstGeom>
          <a:noFill/>
        </p:spPr>
        <p:txBody>
          <a:bodyPr wrap="square" lIns="91440" tIns="45720" rIns="91440" bIns="45720" rtlCol="0" anchor="t">
            <a:spAutoFit/>
          </a:bodyPr>
          <a:lstStyle/>
          <a:p>
            <a:pPr algn="ctr"/>
            <a:r>
              <a:rPr lang="sv-SE" sz="3600" b="1">
                <a:effectLst>
                  <a:outerShdw blurRad="38100" dist="38100" dir="2700000" algn="tl">
                    <a:srgbClr val="000000">
                      <a:alpha val="43137"/>
                    </a:srgbClr>
                  </a:outerShdw>
                </a:effectLst>
                <a:latin typeface="Century Gothic"/>
                <a:ea typeface="ＭＳ Ｐゴシック"/>
              </a:rPr>
              <a:t>Vet om de negativa konsekvenserna </a:t>
            </a:r>
          </a:p>
        </p:txBody>
      </p:sp>
      <p:sp>
        <p:nvSpPr>
          <p:cNvPr id="18" name="textruta 17">
            <a:extLst>
              <a:ext uri="{FF2B5EF4-FFF2-40B4-BE49-F238E27FC236}">
                <a16:creationId xmlns:a16="http://schemas.microsoft.com/office/drawing/2014/main" id="{76A428F1-D52B-5BF5-8391-46189C880153}"/>
              </a:ext>
            </a:extLst>
          </p:cNvPr>
          <p:cNvSpPr txBox="1"/>
          <p:nvPr/>
        </p:nvSpPr>
        <p:spPr>
          <a:xfrm>
            <a:off x="2391639" y="5065603"/>
            <a:ext cx="6726820" cy="646331"/>
          </a:xfrm>
          <a:prstGeom prst="rect">
            <a:avLst/>
          </a:prstGeom>
          <a:noFill/>
        </p:spPr>
        <p:txBody>
          <a:bodyPr wrap="square" lIns="91440" tIns="45720" rIns="91440" bIns="45720" rtlCol="0" anchor="t">
            <a:spAutoFit/>
          </a:bodyPr>
          <a:lstStyle/>
          <a:p>
            <a:pPr algn="ctr"/>
            <a:r>
              <a:rPr lang="sv-SE" sz="3600" b="1">
                <a:effectLst>
                  <a:outerShdw blurRad="38100" dist="38100" dir="2700000" algn="tl">
                    <a:srgbClr val="000000">
                      <a:alpha val="43137"/>
                    </a:srgbClr>
                  </a:outerShdw>
                </a:effectLst>
                <a:latin typeface="Century Gothic"/>
                <a:ea typeface="ＭＳ Ｐゴシック"/>
              </a:rPr>
              <a:t>Olagligt</a:t>
            </a:r>
          </a:p>
        </p:txBody>
      </p:sp>
    </p:spTree>
    <p:extLst>
      <p:ext uri="{BB962C8B-B14F-4D97-AF65-F5344CB8AC3E}">
        <p14:creationId xmlns:p14="http://schemas.microsoft.com/office/powerpoint/2010/main" val="16663968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8"/>
                                        </p:tgtEl>
                                        <p:attrNameLst>
                                          <p:attrName>style.opacity</p:attrName>
                                        </p:attrNameLst>
                                      </p:cBhvr>
                                      <p:to>
                                        <p:strVal val="0.5"/>
                                      </p:to>
                                    </p:set>
                                    <p:animEffect filter="image" prLst="opacity: 0.5">
                                      <p:cBhvr rctx="IE">
                                        <p:cTn id="7" dur="indefinite"/>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9" presetClass="emph" presetSubtype="0" nodeType="clickEffect">
                                  <p:stCondLst>
                                    <p:cond delay="0"/>
                                  </p:stCondLst>
                                  <p:childTnLst>
                                    <p:set>
                                      <p:cBhvr>
                                        <p:cTn id="15" dur="indefinite"/>
                                        <p:tgtEl>
                                          <p:spTgt spid="10">
                                            <p:txEl>
                                              <p:pRg st="0" end="0"/>
                                            </p:txEl>
                                          </p:spTgt>
                                        </p:tgtEl>
                                        <p:attrNameLst>
                                          <p:attrName>style.opacity</p:attrName>
                                        </p:attrNameLst>
                                      </p:cBhvr>
                                      <p:to>
                                        <p:strVal val="0.5"/>
                                      </p:to>
                                    </p:set>
                                    <p:animEffect filter="image" prLst="opacity: 0.5">
                                      <p:cBhvr rctx="IE">
                                        <p:cTn id="16" dur="indefinite"/>
                                        <p:tgtEl>
                                          <p:spTgt spid="10">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grpId="0" nodeType="clickEffect">
                                  <p:stCondLst>
                                    <p:cond delay="0"/>
                                  </p:stCondLst>
                                  <p:childTnLst>
                                    <p:set>
                                      <p:cBhvr>
                                        <p:cTn id="24" dur="indefinite"/>
                                        <p:tgtEl>
                                          <p:spTgt spid="12">
                                            <p:txEl>
                                              <p:pRg st="0" end="0"/>
                                            </p:txEl>
                                          </p:spTgt>
                                        </p:tgtEl>
                                        <p:attrNameLst>
                                          <p:attrName>style.opacity</p:attrName>
                                        </p:attrNameLst>
                                      </p:cBhvr>
                                      <p:to>
                                        <p:strVal val="0.5"/>
                                      </p:to>
                                    </p:set>
                                    <p:animEffect filter="image" prLst="opacity: 0.5">
                                      <p:cBhvr rctx="IE">
                                        <p:cTn id="25" dur="indefinite"/>
                                        <p:tgtEl>
                                          <p:spTgt spid="1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9" presetClass="emph" presetSubtype="0" grpId="0" nodeType="clickEffect">
                                  <p:stCondLst>
                                    <p:cond delay="0"/>
                                  </p:stCondLst>
                                  <p:childTnLst>
                                    <p:set>
                                      <p:cBhvr>
                                        <p:cTn id="33" dur="indefinite"/>
                                        <p:tgtEl>
                                          <p:spTgt spid="14">
                                            <p:txEl>
                                              <p:pRg st="0" end="0"/>
                                            </p:txEl>
                                          </p:spTgt>
                                        </p:tgtEl>
                                        <p:attrNameLst>
                                          <p:attrName>style.opacity</p:attrName>
                                        </p:attrNameLst>
                                      </p:cBhvr>
                                      <p:to>
                                        <p:strVal val="0.5"/>
                                      </p:to>
                                    </p:set>
                                    <p:animEffect filter="image" prLst="opacity: 0.5">
                                      <p:cBhvr rctx="IE">
                                        <p:cTn id="34" dur="indefinite"/>
                                        <p:tgtEl>
                                          <p:spTgt spid="1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9" presetClass="emph" presetSubtype="0" grpId="0" nodeType="clickEffect">
                                  <p:stCondLst>
                                    <p:cond delay="0"/>
                                  </p:stCondLst>
                                  <p:childTnLst>
                                    <p:set>
                                      <p:cBhvr>
                                        <p:cTn id="42" dur="indefinite"/>
                                        <p:tgtEl>
                                          <p:spTgt spid="16">
                                            <p:txEl>
                                              <p:pRg st="0" end="0"/>
                                            </p:txEl>
                                          </p:spTgt>
                                        </p:tgtEl>
                                        <p:attrNameLst>
                                          <p:attrName>style.opacity</p:attrName>
                                        </p:attrNameLst>
                                      </p:cBhvr>
                                      <p:to>
                                        <p:strVal val="0.5"/>
                                      </p:to>
                                    </p:set>
                                    <p:animEffect filter="image" prLst="opacity: 0.5">
                                      <p:cBhvr rctx="IE">
                                        <p:cTn id="43" dur="indefinite"/>
                                        <p:tgtEl>
                                          <p:spTgt spid="16">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9" presetClass="emph" presetSubtype="0" grpId="0" nodeType="clickEffect">
                                  <p:stCondLst>
                                    <p:cond delay="0"/>
                                  </p:stCondLst>
                                  <p:childTnLst>
                                    <p:set>
                                      <p:cBhvr>
                                        <p:cTn id="51" dur="indefinite"/>
                                        <p:tgtEl>
                                          <p:spTgt spid="18">
                                            <p:txEl>
                                              <p:pRg st="0" end="0"/>
                                            </p:txEl>
                                          </p:spTgt>
                                        </p:tgtEl>
                                        <p:attrNameLst>
                                          <p:attrName>style.opacity</p:attrName>
                                        </p:attrNameLst>
                                      </p:cBhvr>
                                      <p:to>
                                        <p:strVal val="0.5"/>
                                      </p:to>
                                    </p:set>
                                    <p:animEffect filter="image" prLst="opacity: 0.5">
                                      <p:cBhvr rctx="IE">
                                        <p:cTn id="52" dur="indefinite"/>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p:bldP spid="14" grpId="0" build="allAtOnce"/>
      <p:bldP spid="16" grpId="0" build="allAtOnce"/>
      <p:bldP spid="18"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FD5CA5-14D5-8C0B-3E71-D723A86D8BA1}"/>
              </a:ext>
            </a:extLst>
          </p:cNvPr>
          <p:cNvSpPr>
            <a:spLocks noGrp="1"/>
          </p:cNvSpPr>
          <p:nvPr>
            <p:ph type="title"/>
          </p:nvPr>
        </p:nvSpPr>
        <p:spPr>
          <a:xfrm>
            <a:off x="822895" y="438719"/>
            <a:ext cx="10539412" cy="719137"/>
          </a:xfrm>
        </p:spPr>
        <p:txBody>
          <a:bodyPr lIns="45719" tIns="45720" rIns="45719" bIns="45720" anchor="ctr">
            <a:normAutofit/>
          </a:bodyPr>
          <a:lstStyle/>
          <a:p>
            <a:r>
              <a:rPr lang="sv-SE">
                <a:ea typeface="ＭＳ Ｐゴシック"/>
              </a:rPr>
              <a:t>Fakta eller åsikt, fem påståenden- ta ställning</a:t>
            </a:r>
            <a:endParaRPr lang="sv-SE"/>
          </a:p>
        </p:txBody>
      </p:sp>
      <p:sp>
        <p:nvSpPr>
          <p:cNvPr id="3" name="Platshållare för text 2">
            <a:extLst>
              <a:ext uri="{FF2B5EF4-FFF2-40B4-BE49-F238E27FC236}">
                <a16:creationId xmlns:a16="http://schemas.microsoft.com/office/drawing/2014/main" id="{156B45F9-A268-1C30-B2D9-B9D89CFA67B4}"/>
              </a:ext>
            </a:extLst>
          </p:cNvPr>
          <p:cNvSpPr>
            <a:spLocks noGrp="1"/>
          </p:cNvSpPr>
          <p:nvPr>
            <p:ph type="body" idx="1"/>
          </p:nvPr>
        </p:nvSpPr>
        <p:spPr>
          <a:xfrm>
            <a:off x="758976" y="1366838"/>
            <a:ext cx="6115798" cy="4081462"/>
          </a:xfrm>
        </p:spPr>
        <p:txBody>
          <a:bodyPr lIns="45719" tIns="45720" rIns="45719" bIns="45720" anchor="t">
            <a:normAutofit/>
          </a:bodyPr>
          <a:lstStyle/>
          <a:p>
            <a:pPr marL="0" indent="0">
              <a:buNone/>
            </a:pPr>
            <a:endParaRPr lang="sv-SE" sz="2500"/>
          </a:p>
          <a:p>
            <a:pPr marL="0" indent="0">
              <a:buNone/>
            </a:pPr>
            <a:r>
              <a:rPr lang="sv-SE" sz="2500">
                <a:ea typeface="ＭＳ Ｐゴシック"/>
              </a:rPr>
              <a:t>Om du tror att påståendet är </a:t>
            </a:r>
            <a:r>
              <a:rPr lang="sv-SE" sz="2500" b="1">
                <a:ea typeface="ＭＳ Ｐゴシック"/>
              </a:rPr>
              <a:t>fakta </a:t>
            </a:r>
            <a:r>
              <a:rPr lang="sv-SE" sz="2500">
                <a:ea typeface="ＭＳ Ｐゴシック"/>
              </a:rPr>
              <a:t>ställer du dig till </a:t>
            </a:r>
            <a:r>
              <a:rPr lang="sv-SE" sz="2500" b="1">
                <a:ea typeface="ＭＳ Ｐゴシック"/>
              </a:rPr>
              <a:t>höger</a:t>
            </a:r>
            <a:r>
              <a:rPr lang="sv-SE" sz="2500">
                <a:ea typeface="ＭＳ Ｐゴシック"/>
              </a:rPr>
              <a:t>. </a:t>
            </a:r>
          </a:p>
          <a:p>
            <a:pPr marL="0" indent="0">
              <a:buNone/>
            </a:pPr>
            <a:endParaRPr lang="sv-SE" sz="2500">
              <a:ea typeface="ＭＳ Ｐゴシック"/>
            </a:endParaRPr>
          </a:p>
          <a:p>
            <a:pPr marL="0" indent="0">
              <a:buNone/>
            </a:pPr>
            <a:r>
              <a:rPr lang="sv-SE" sz="2500">
                <a:ea typeface="ＭＳ Ｐゴシック"/>
              </a:rPr>
              <a:t>Om du tror att påståendet är </a:t>
            </a:r>
            <a:r>
              <a:rPr lang="sv-SE" sz="2500" b="1">
                <a:ea typeface="ＭＳ Ｐゴシック"/>
              </a:rPr>
              <a:t>en åsikt </a:t>
            </a:r>
            <a:r>
              <a:rPr lang="sv-SE" sz="2500">
                <a:ea typeface="ＭＳ Ｐゴシック"/>
              </a:rPr>
              <a:t>ställer du dig till </a:t>
            </a:r>
            <a:r>
              <a:rPr lang="sv-SE" sz="2500" b="1">
                <a:ea typeface="ＭＳ Ｐゴシック"/>
              </a:rPr>
              <a:t>vänster.</a:t>
            </a:r>
          </a:p>
          <a:p>
            <a:pPr marL="0" indent="0">
              <a:buNone/>
            </a:pPr>
            <a:endParaRPr lang="sv-SE" sz="2500" b="1">
              <a:ea typeface="ＭＳ Ｐゴシック"/>
            </a:endParaRPr>
          </a:p>
          <a:p>
            <a:pPr marL="0" indent="0">
              <a:buNone/>
            </a:pPr>
            <a:r>
              <a:rPr lang="sv-SE" sz="2500" b="1">
                <a:ea typeface="ＭＳ Ｐゴシック"/>
              </a:rPr>
              <a:t>Vet du inte</a:t>
            </a:r>
            <a:r>
              <a:rPr lang="sv-SE" sz="2500">
                <a:ea typeface="ＭＳ Ｐゴシック"/>
              </a:rPr>
              <a:t> ställer du dig i </a:t>
            </a:r>
            <a:r>
              <a:rPr lang="sv-SE" sz="2500" b="1">
                <a:ea typeface="ＭＳ Ｐゴシック"/>
              </a:rPr>
              <a:t>mitten</a:t>
            </a:r>
            <a:endParaRPr lang="sv-SE" b="1">
              <a:ea typeface="ＭＳ Ｐゴシック"/>
            </a:endParaRPr>
          </a:p>
        </p:txBody>
      </p:sp>
      <p:pic>
        <p:nvPicPr>
          <p:cNvPr id="4" name="Picture 3" descr="Grön bock i cirkel Gratis nedladdning av foton | FreeImages">
            <a:extLst>
              <a:ext uri="{FF2B5EF4-FFF2-40B4-BE49-F238E27FC236}">
                <a16:creationId xmlns:a16="http://schemas.microsoft.com/office/drawing/2014/main" id="{75B0F39A-579A-CA6E-57EE-7D5910A13AFC}"/>
              </a:ext>
            </a:extLst>
          </p:cNvPr>
          <p:cNvPicPr>
            <a:picLocks noChangeAspect="1"/>
          </p:cNvPicPr>
          <p:nvPr/>
        </p:nvPicPr>
        <p:blipFill>
          <a:blip r:embed="rId3"/>
          <a:stretch>
            <a:fillRect/>
          </a:stretch>
        </p:blipFill>
        <p:spPr>
          <a:xfrm>
            <a:off x="6867036" y="1984344"/>
            <a:ext cx="2497966" cy="2373433"/>
          </a:xfrm>
          <a:prstGeom prst="rect">
            <a:avLst/>
          </a:prstGeom>
        </p:spPr>
      </p:pic>
      <p:pic>
        <p:nvPicPr>
          <p:cNvPr id="7" name="Picture 6" descr="149 700+ bildbanksfoton, bilder och royaltyfria bilder med ...">
            <a:extLst>
              <a:ext uri="{FF2B5EF4-FFF2-40B4-BE49-F238E27FC236}">
                <a16:creationId xmlns:a16="http://schemas.microsoft.com/office/drawing/2014/main" id="{ADF65FFE-02D2-8128-1962-D79101F7EAA0}"/>
              </a:ext>
            </a:extLst>
          </p:cNvPr>
          <p:cNvPicPr>
            <a:picLocks noChangeAspect="1"/>
          </p:cNvPicPr>
          <p:nvPr/>
        </p:nvPicPr>
        <p:blipFill>
          <a:blip r:embed="rId4"/>
          <a:stretch>
            <a:fillRect/>
          </a:stretch>
        </p:blipFill>
        <p:spPr>
          <a:xfrm>
            <a:off x="9365771" y="1984344"/>
            <a:ext cx="1986232" cy="2373432"/>
          </a:xfrm>
          <a:prstGeom prst="rect">
            <a:avLst/>
          </a:prstGeom>
        </p:spPr>
      </p:pic>
    </p:spTree>
    <p:extLst>
      <p:ext uri="{BB962C8B-B14F-4D97-AF65-F5344CB8AC3E}">
        <p14:creationId xmlns:p14="http://schemas.microsoft.com/office/powerpoint/2010/main" val="39507113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descr="En bild som visar konst, svart och vit, svart, skiss&#10;&#10;Automatiskt genererad beskrivning">
            <a:extLst>
              <a:ext uri="{FF2B5EF4-FFF2-40B4-BE49-F238E27FC236}">
                <a16:creationId xmlns:a16="http://schemas.microsoft.com/office/drawing/2014/main" id="{06ACB1F2-CEA1-2D87-61CD-87CC2884605E}"/>
              </a:ext>
            </a:extLst>
          </p:cNvPr>
          <p:cNvPicPr>
            <a:picLocks noChangeAspect="1"/>
          </p:cNvPicPr>
          <p:nvPr/>
        </p:nvPicPr>
        <p:blipFill>
          <a:blip r:embed="rId3"/>
          <a:stretch>
            <a:fillRect/>
          </a:stretch>
        </p:blipFill>
        <p:spPr>
          <a:xfrm>
            <a:off x="4940068" y="2443564"/>
            <a:ext cx="1988982" cy="2732869"/>
          </a:xfrm>
          <a:prstGeom prst="rect">
            <a:avLst/>
          </a:prstGeom>
        </p:spPr>
      </p:pic>
      <p:sp>
        <p:nvSpPr>
          <p:cNvPr id="6" name="Right Arrow 5"/>
          <p:cNvSpPr/>
          <p:nvPr/>
        </p:nvSpPr>
        <p:spPr>
          <a:xfrm>
            <a:off x="8283120" y="3292650"/>
            <a:ext cx="1738394" cy="935065"/>
          </a:xfrm>
          <a:prstGeom prst="rightArrow">
            <a:avLst>
              <a:gd name="adj1" fmla="val 50000"/>
              <a:gd name="adj2" fmla="val 54902"/>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7" name="Left Arrow 6"/>
          <p:cNvSpPr/>
          <p:nvPr/>
        </p:nvSpPr>
        <p:spPr>
          <a:xfrm>
            <a:off x="1891896" y="3339925"/>
            <a:ext cx="1815885" cy="947980"/>
          </a:xfrm>
          <a:prstGeom prst="leftArrow">
            <a:avLst>
              <a:gd name="adj1" fmla="val 50000"/>
              <a:gd name="adj2" fmla="val 5980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11" name="TextBox 10"/>
          <p:cNvSpPr txBox="1"/>
          <p:nvPr/>
        </p:nvSpPr>
        <p:spPr>
          <a:xfrm>
            <a:off x="2133855" y="4714775"/>
            <a:ext cx="1837362"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err="1">
                <a:ln>
                  <a:noFill/>
                </a:ln>
                <a:solidFill>
                  <a:schemeClr val="accent2"/>
                </a:solidFill>
                <a:effectLst/>
                <a:uLnTx/>
                <a:uFillTx/>
                <a:latin typeface="Century Gothic"/>
                <a:ea typeface="ＭＳ Ｐゴシック"/>
                <a:cs typeface="Calibri"/>
                <a:sym typeface="Calibri"/>
              </a:rPr>
              <a:t>Åsikt</a:t>
            </a:r>
            <a:endParaRPr kumimoji="0" lang="en-US" sz="4000" b="0" i="0" u="none" strike="noStrike" kern="0" cap="none" spc="0" normalizeH="0" baseline="0" noProof="0">
              <a:ln>
                <a:noFill/>
              </a:ln>
              <a:solidFill>
                <a:schemeClr val="accent2"/>
              </a:solidFill>
              <a:effectLst/>
              <a:uLnTx/>
              <a:uFillTx/>
              <a:latin typeface="Century Gothic"/>
              <a:ea typeface="ＭＳ Ｐゴシック"/>
              <a:cs typeface="Calibri"/>
              <a:sym typeface="Calibri"/>
            </a:endParaRPr>
          </a:p>
        </p:txBody>
      </p:sp>
      <p:sp>
        <p:nvSpPr>
          <p:cNvPr id="13" name="TextBox 12"/>
          <p:cNvSpPr txBox="1"/>
          <p:nvPr/>
        </p:nvSpPr>
        <p:spPr>
          <a:xfrm>
            <a:off x="7982949" y="4713371"/>
            <a:ext cx="1960030"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a:solidFill>
                  <a:schemeClr val="accent2"/>
                </a:solidFill>
                <a:latin typeface="Century Gothic"/>
                <a:ea typeface="ＭＳ Ｐゴシック"/>
                <a:cs typeface="Calibri"/>
                <a:sym typeface="Calibri"/>
              </a:rPr>
              <a:t>Fakta</a:t>
            </a:r>
          </a:p>
        </p:txBody>
      </p:sp>
      <p:sp>
        <p:nvSpPr>
          <p:cNvPr id="16" name="Rectangle 15"/>
          <p:cNvSpPr/>
          <p:nvPr/>
        </p:nvSpPr>
        <p:spPr>
          <a:xfrm>
            <a:off x="1364907" y="1283303"/>
            <a:ext cx="9144000" cy="1524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sz="7500" kern="0" err="1">
                <a:solidFill>
                  <a:schemeClr val="accent2"/>
                </a:solidFill>
                <a:latin typeface="Century Gothic"/>
                <a:ea typeface="Helvetica Neue"/>
                <a:cs typeface="Helvetica Neue"/>
                <a:sym typeface="Calibri"/>
              </a:rPr>
              <a:t>Åsikt</a:t>
            </a:r>
            <a:endParaRPr lang="en-US" sz="7500" i="0" u="none" strike="noStrike" kern="0" cap="none" spc="0" normalizeH="0" baseline="0" noProof="0">
              <a:ln>
                <a:noFill/>
              </a:ln>
              <a:solidFill>
                <a:schemeClr val="accent2"/>
              </a:solidFill>
              <a:effectLst/>
              <a:uLnTx/>
              <a:uFillTx/>
              <a:latin typeface="Century Gothic"/>
              <a:ea typeface="Helvetica Neue"/>
              <a:cs typeface="Helvetica Neue"/>
            </a:endParaRPr>
          </a:p>
        </p:txBody>
      </p:sp>
      <p:sp>
        <p:nvSpPr>
          <p:cNvPr id="12" name="Rectangle 11">
            <a:extLst>
              <a:ext uri="{FF2B5EF4-FFF2-40B4-BE49-F238E27FC236}">
                <a16:creationId xmlns:a16="http://schemas.microsoft.com/office/drawing/2014/main" id="{8E64152C-0689-5C4C-899E-E158164A5D7C}"/>
              </a:ext>
            </a:extLst>
          </p:cNvPr>
          <p:cNvSpPr/>
          <p:nvPr/>
        </p:nvSpPr>
        <p:spPr>
          <a:xfrm>
            <a:off x="1375875" y="2802925"/>
            <a:ext cx="9131085" cy="307253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7500" b="0" i="0" u="none" strike="noStrike" kern="0" cap="none" spc="0" normalizeH="0" baseline="0" noProof="0">
              <a:ln>
                <a:noFill/>
              </a:ln>
              <a:solidFill>
                <a:srgbClr val="000000"/>
              </a:solidFill>
              <a:effectLst/>
              <a:uLnTx/>
              <a:uFillTx/>
              <a:latin typeface="Helvetica Neue"/>
              <a:ea typeface="Helvetica Neue"/>
              <a:cs typeface="Helvetica Neue"/>
              <a:sym typeface="Calibri"/>
            </a:endParaRPr>
          </a:p>
        </p:txBody>
      </p:sp>
      <p:sp>
        <p:nvSpPr>
          <p:cNvPr id="2" name="textruta 1">
            <a:extLst>
              <a:ext uri="{FF2B5EF4-FFF2-40B4-BE49-F238E27FC236}">
                <a16:creationId xmlns:a16="http://schemas.microsoft.com/office/drawing/2014/main" id="{E4BF59A3-7A84-F282-189B-9DB67CEF48A0}"/>
              </a:ext>
            </a:extLst>
          </p:cNvPr>
          <p:cNvSpPr txBox="1"/>
          <p:nvPr/>
        </p:nvSpPr>
        <p:spPr>
          <a:xfrm>
            <a:off x="8003459" y="3766939"/>
            <a:ext cx="2592878"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sv-SE" err="1">
                <a:latin typeface="Century Gothic"/>
                <a:ea typeface="ＭＳ Ｐゴシック"/>
              </a:rPr>
              <a:t>Amygdala</a:t>
            </a:r>
            <a:r>
              <a:rPr lang="sv-SE">
                <a:latin typeface="Century Gothic"/>
                <a:ea typeface="ＭＳ Ｐゴシック"/>
              </a:rPr>
              <a:t> kontrollerar känslor</a:t>
            </a:r>
            <a:endParaRPr lang="sv-SE"/>
          </a:p>
        </p:txBody>
      </p:sp>
      <p:sp>
        <p:nvSpPr>
          <p:cNvPr id="4" name="textruta 3">
            <a:extLst>
              <a:ext uri="{FF2B5EF4-FFF2-40B4-BE49-F238E27FC236}">
                <a16:creationId xmlns:a16="http://schemas.microsoft.com/office/drawing/2014/main" id="{84EBBF67-E070-13DD-4826-75867C6B54EB}"/>
              </a:ext>
            </a:extLst>
          </p:cNvPr>
          <p:cNvSpPr txBox="1"/>
          <p:nvPr/>
        </p:nvSpPr>
        <p:spPr>
          <a:xfrm>
            <a:off x="1449344" y="3692932"/>
            <a:ext cx="2321657"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sv-SE">
                <a:latin typeface="Century Gothic"/>
                <a:ea typeface="ＭＳ Ｐゴシック"/>
              </a:rPr>
              <a:t>Hippocampus kontrollerar lång- och korttidsminnet</a:t>
            </a:r>
            <a:endParaRPr lang="sv-SE">
              <a:ea typeface="ＭＳ Ｐゴシック"/>
            </a:endParaRPr>
          </a:p>
        </p:txBody>
      </p:sp>
      <p:sp>
        <p:nvSpPr>
          <p:cNvPr id="19" name="Rubrik 18">
            <a:extLst>
              <a:ext uri="{FF2B5EF4-FFF2-40B4-BE49-F238E27FC236}">
                <a16:creationId xmlns:a16="http://schemas.microsoft.com/office/drawing/2014/main" id="{F209C71F-3116-B024-A14B-80FE65597042}"/>
              </a:ext>
            </a:extLst>
          </p:cNvPr>
          <p:cNvSpPr>
            <a:spLocks noGrp="1"/>
          </p:cNvSpPr>
          <p:nvPr>
            <p:ph type="title"/>
          </p:nvPr>
        </p:nvSpPr>
        <p:spPr>
          <a:xfrm>
            <a:off x="289943" y="350479"/>
            <a:ext cx="10538884" cy="719667"/>
          </a:xfrm>
        </p:spPr>
        <p:txBody>
          <a:bodyPr/>
          <a:lstStyle/>
          <a:p>
            <a:pPr marL="742950" indent="-742950" algn="ctr">
              <a:buAutoNum type="arabicPeriod"/>
            </a:pPr>
            <a:r>
              <a:rPr lang="sv-SE" sz="4000">
                <a:ea typeface="ＭＳ Ｐゴシック"/>
              </a:rPr>
              <a:t>Cannabis är bra för inlärningen</a:t>
            </a:r>
            <a:endParaRPr lang="sv-SE"/>
          </a:p>
        </p:txBody>
      </p:sp>
      <p:pic>
        <p:nvPicPr>
          <p:cNvPr id="3" name="Bildobjekt 2" descr="En bild som visar svart, mörker&#10;&#10;Automatiskt genererad beskrivning">
            <a:extLst>
              <a:ext uri="{FF2B5EF4-FFF2-40B4-BE49-F238E27FC236}">
                <a16:creationId xmlns:a16="http://schemas.microsoft.com/office/drawing/2014/main" id="{4EE324B4-9EF0-FA9C-09DF-88B4634208B9}"/>
              </a:ext>
            </a:extLst>
          </p:cNvPr>
          <p:cNvPicPr>
            <a:picLocks noChangeAspect="1"/>
          </p:cNvPicPr>
          <p:nvPr/>
        </p:nvPicPr>
        <p:blipFill>
          <a:blip r:embed="rId4"/>
          <a:stretch>
            <a:fillRect/>
          </a:stretch>
        </p:blipFill>
        <p:spPr>
          <a:xfrm>
            <a:off x="4106473" y="3022303"/>
            <a:ext cx="3673524" cy="2405632"/>
          </a:xfrm>
          <a:prstGeom prst="rect">
            <a:avLst/>
          </a:prstGeom>
        </p:spPr>
      </p:pic>
    </p:spTree>
    <p:extLst>
      <p:ext uri="{BB962C8B-B14F-4D97-AF65-F5344CB8AC3E}">
        <p14:creationId xmlns:p14="http://schemas.microsoft.com/office/powerpoint/2010/main" val="1961032805"/>
      </p:ext>
    </p:extLst>
  </p:cSld>
  <p:clrMapOvr>
    <a:masterClrMapping/>
  </p:clrMapOvr>
  <p:transition>
    <p:wipe dir="r"/>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2" grpId="0" animBg="1"/>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konst, svart och vit, svart, skiss&#10;&#10;Automatiskt genererad beskrivning">
            <a:extLst>
              <a:ext uri="{FF2B5EF4-FFF2-40B4-BE49-F238E27FC236}">
                <a16:creationId xmlns:a16="http://schemas.microsoft.com/office/drawing/2014/main" id="{72AD92F5-B50B-F1EC-D0A1-3D5939F01730}"/>
              </a:ext>
            </a:extLst>
          </p:cNvPr>
          <p:cNvPicPr>
            <a:picLocks noChangeAspect="1"/>
          </p:cNvPicPr>
          <p:nvPr/>
        </p:nvPicPr>
        <p:blipFill>
          <a:blip r:embed="rId3"/>
          <a:stretch>
            <a:fillRect/>
          </a:stretch>
        </p:blipFill>
        <p:spPr>
          <a:xfrm>
            <a:off x="5133797" y="2275667"/>
            <a:ext cx="1911491" cy="2758699"/>
          </a:xfrm>
          <a:prstGeom prst="rect">
            <a:avLst/>
          </a:prstGeom>
        </p:spPr>
      </p:pic>
      <p:sp>
        <p:nvSpPr>
          <p:cNvPr id="6" name="Right Arrow 5"/>
          <p:cNvSpPr/>
          <p:nvPr/>
        </p:nvSpPr>
        <p:spPr>
          <a:xfrm>
            <a:off x="8042409" y="3272997"/>
            <a:ext cx="1841715" cy="767167"/>
          </a:xfrm>
          <a:prstGeom prst="rightArrow">
            <a:avLst>
              <a:gd name="adj1" fmla="val 50000"/>
              <a:gd name="adj2" fmla="val 54902"/>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7" name="Left Arrow 6"/>
          <p:cNvSpPr/>
          <p:nvPr/>
        </p:nvSpPr>
        <p:spPr>
          <a:xfrm>
            <a:off x="2126033" y="3434597"/>
            <a:ext cx="1841715" cy="780082"/>
          </a:xfrm>
          <a:prstGeom prst="leftArrow">
            <a:avLst>
              <a:gd name="adj1" fmla="val 50000"/>
              <a:gd name="adj2" fmla="val 5980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11" name="TextBox 10"/>
          <p:cNvSpPr txBox="1"/>
          <p:nvPr/>
        </p:nvSpPr>
        <p:spPr>
          <a:xfrm>
            <a:off x="2445665" y="4679412"/>
            <a:ext cx="1837362"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err="1">
                <a:ln>
                  <a:noFill/>
                </a:ln>
                <a:solidFill>
                  <a:schemeClr val="accent2"/>
                </a:solidFill>
                <a:effectLst/>
                <a:uLnTx/>
                <a:uFillTx/>
                <a:latin typeface="Calibri"/>
                <a:ea typeface="ＭＳ Ｐゴシック"/>
                <a:cs typeface="Calibri"/>
                <a:sym typeface="Calibri"/>
              </a:rPr>
              <a:t>Åsikt</a:t>
            </a:r>
            <a:endParaRPr kumimoji="0" lang="en-US" sz="4000" b="0" i="0" u="none" strike="noStrike" kern="0" cap="none" spc="0" normalizeH="0" baseline="0" noProof="0">
              <a:ln>
                <a:noFill/>
              </a:ln>
              <a:solidFill>
                <a:schemeClr val="accent2"/>
              </a:solidFill>
              <a:effectLst/>
              <a:uLnTx/>
              <a:uFillTx/>
              <a:latin typeface="Calibri"/>
              <a:ea typeface="ＭＳ Ｐゴシック"/>
              <a:cs typeface="Calibri"/>
              <a:sym typeface="Calibri"/>
            </a:endParaRPr>
          </a:p>
        </p:txBody>
      </p:sp>
      <p:sp>
        <p:nvSpPr>
          <p:cNvPr id="13" name="TextBox 12"/>
          <p:cNvSpPr txBox="1"/>
          <p:nvPr/>
        </p:nvSpPr>
        <p:spPr>
          <a:xfrm>
            <a:off x="8164205" y="4679412"/>
            <a:ext cx="1582129"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a:ln>
                  <a:noFill/>
                </a:ln>
                <a:solidFill>
                  <a:schemeClr val="accent2"/>
                </a:solidFill>
                <a:effectLst/>
                <a:uLnTx/>
                <a:uFillTx/>
                <a:latin typeface="Century Gothic"/>
                <a:ea typeface="ＭＳ Ｐゴシック"/>
                <a:cs typeface="Calibri"/>
                <a:sym typeface="Calibri"/>
              </a:rPr>
              <a:t>Fakta</a:t>
            </a:r>
          </a:p>
        </p:txBody>
      </p:sp>
      <p:sp>
        <p:nvSpPr>
          <p:cNvPr id="12" name="Rectangle 11">
            <a:extLst>
              <a:ext uri="{FF2B5EF4-FFF2-40B4-BE49-F238E27FC236}">
                <a16:creationId xmlns:a16="http://schemas.microsoft.com/office/drawing/2014/main" id="{EDBC4298-1047-2D44-A1E7-4B7A21683F4A}"/>
              </a:ext>
            </a:extLst>
          </p:cNvPr>
          <p:cNvSpPr/>
          <p:nvPr/>
        </p:nvSpPr>
        <p:spPr>
          <a:xfrm>
            <a:off x="1530066" y="1234951"/>
            <a:ext cx="9144000" cy="1524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sz="7500" kern="0">
                <a:solidFill>
                  <a:schemeClr val="accent2"/>
                </a:solidFill>
                <a:latin typeface="Century Gothic"/>
                <a:ea typeface="Helvetica Neue"/>
                <a:cs typeface="Helvetica Neue"/>
                <a:sym typeface="Calibri"/>
              </a:rPr>
              <a:t>Fakta</a:t>
            </a:r>
            <a:endParaRPr kumimoji="0" lang="en-US" sz="7500" b="0" i="0" u="none" strike="noStrike" kern="0" cap="none" spc="0" normalizeH="0" baseline="0" noProof="0">
              <a:ln>
                <a:noFill/>
              </a:ln>
              <a:solidFill>
                <a:schemeClr val="accent2"/>
              </a:solidFill>
              <a:effectLst/>
              <a:uLnTx/>
              <a:uFillTx/>
              <a:latin typeface="Century Gothic"/>
              <a:ea typeface="Helvetica Neue"/>
              <a:cs typeface="Helvetica Neue"/>
              <a:sym typeface="Calibri"/>
            </a:endParaRPr>
          </a:p>
        </p:txBody>
      </p:sp>
      <p:sp>
        <p:nvSpPr>
          <p:cNvPr id="8" name="Rubrik 7">
            <a:extLst>
              <a:ext uri="{FF2B5EF4-FFF2-40B4-BE49-F238E27FC236}">
                <a16:creationId xmlns:a16="http://schemas.microsoft.com/office/drawing/2014/main" id="{13358235-297B-70CA-504F-E31C12E77E61}"/>
              </a:ext>
            </a:extLst>
          </p:cNvPr>
          <p:cNvSpPr>
            <a:spLocks noGrp="1"/>
          </p:cNvSpPr>
          <p:nvPr>
            <p:ph type="title"/>
          </p:nvPr>
        </p:nvSpPr>
        <p:spPr>
          <a:xfrm>
            <a:off x="478367" y="312986"/>
            <a:ext cx="10538884" cy="719667"/>
          </a:xfrm>
        </p:spPr>
        <p:txBody>
          <a:bodyPr/>
          <a:lstStyle/>
          <a:p>
            <a:pPr algn="ctr"/>
            <a:r>
              <a:rPr lang="sv-SE" sz="4000">
                <a:ea typeface="ＭＳ Ｐゴシック"/>
              </a:rPr>
              <a:t>2. Man kan inte dö av cannabis</a:t>
            </a:r>
          </a:p>
        </p:txBody>
      </p:sp>
      <p:sp>
        <p:nvSpPr>
          <p:cNvPr id="14" name="Rectangle 13">
            <a:extLst>
              <a:ext uri="{FF2B5EF4-FFF2-40B4-BE49-F238E27FC236}">
                <a16:creationId xmlns:a16="http://schemas.microsoft.com/office/drawing/2014/main" id="{E3B83C23-BFDA-D848-A639-AF667357C121}"/>
              </a:ext>
            </a:extLst>
          </p:cNvPr>
          <p:cNvSpPr/>
          <p:nvPr/>
        </p:nvSpPr>
        <p:spPr>
          <a:xfrm>
            <a:off x="1529849" y="2555292"/>
            <a:ext cx="9144000" cy="315736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7500" b="0" i="0" u="none" strike="noStrike" kern="0" cap="none" spc="0" normalizeH="0" baseline="0" noProof="0">
              <a:ln>
                <a:noFill/>
              </a:ln>
              <a:solidFill>
                <a:srgbClr val="000000"/>
              </a:solidFill>
              <a:effectLst/>
              <a:uLnTx/>
              <a:uFillTx/>
              <a:latin typeface="Helvetica Neue"/>
              <a:ea typeface="Helvetica Neue"/>
              <a:cs typeface="Helvetica Neue"/>
              <a:sym typeface="Calibri"/>
            </a:endParaRPr>
          </a:p>
        </p:txBody>
      </p:sp>
      <p:pic>
        <p:nvPicPr>
          <p:cNvPr id="2" name="Bildobjekt 1" descr="En bild som visar text, Teckensnitt, skärmbild&#10;&#10;Automatiskt genererad beskrivning">
            <a:extLst>
              <a:ext uri="{FF2B5EF4-FFF2-40B4-BE49-F238E27FC236}">
                <a16:creationId xmlns:a16="http://schemas.microsoft.com/office/drawing/2014/main" id="{36723208-23E4-3730-1966-26BBB828CFA9}"/>
              </a:ext>
            </a:extLst>
          </p:cNvPr>
          <p:cNvPicPr>
            <a:picLocks noChangeAspect="1"/>
          </p:cNvPicPr>
          <p:nvPr/>
        </p:nvPicPr>
        <p:blipFill>
          <a:blip r:embed="rId4"/>
          <a:stretch>
            <a:fillRect/>
          </a:stretch>
        </p:blipFill>
        <p:spPr>
          <a:xfrm>
            <a:off x="1524001" y="2662716"/>
            <a:ext cx="9148997" cy="1469609"/>
          </a:xfrm>
          <a:prstGeom prst="rect">
            <a:avLst/>
          </a:prstGeom>
        </p:spPr>
      </p:pic>
      <p:pic>
        <p:nvPicPr>
          <p:cNvPr id="3" name="Bildobjekt 2" descr="En bild som visar text, Teckensnitt, skärmbild, vit&#10;&#10;AI-genererat innehåll kan vara felaktigt.">
            <a:extLst>
              <a:ext uri="{FF2B5EF4-FFF2-40B4-BE49-F238E27FC236}">
                <a16:creationId xmlns:a16="http://schemas.microsoft.com/office/drawing/2014/main" id="{1C0E0FCF-9F61-2A8A-E5EA-0A2757652894}"/>
              </a:ext>
            </a:extLst>
          </p:cNvPr>
          <p:cNvPicPr>
            <a:picLocks noChangeAspect="1"/>
          </p:cNvPicPr>
          <p:nvPr/>
        </p:nvPicPr>
        <p:blipFill>
          <a:blip r:embed="rId5"/>
          <a:stretch>
            <a:fillRect/>
          </a:stretch>
        </p:blipFill>
        <p:spPr>
          <a:xfrm>
            <a:off x="1466489" y="4128392"/>
            <a:ext cx="9201511" cy="1232271"/>
          </a:xfrm>
          <a:prstGeom prst="rect">
            <a:avLst/>
          </a:prstGeom>
        </p:spPr>
      </p:pic>
    </p:spTree>
    <p:extLst>
      <p:ext uri="{BB962C8B-B14F-4D97-AF65-F5344CB8AC3E}">
        <p14:creationId xmlns:p14="http://schemas.microsoft.com/office/powerpoint/2010/main" val="1220506344"/>
      </p:ext>
    </p:extLst>
  </p:cSld>
  <p:clrMapOvr>
    <a:masterClrMapping/>
  </p:clrMapOvr>
  <p:transition>
    <p:wipe dir="r"/>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konst, svart och vit, svart, skiss&#10;&#10;Automatiskt genererad beskrivning">
            <a:extLst>
              <a:ext uri="{FF2B5EF4-FFF2-40B4-BE49-F238E27FC236}">
                <a16:creationId xmlns:a16="http://schemas.microsoft.com/office/drawing/2014/main" id="{72AD92F5-B50B-F1EC-D0A1-3D5939F01730}"/>
              </a:ext>
            </a:extLst>
          </p:cNvPr>
          <p:cNvPicPr>
            <a:picLocks noChangeAspect="1"/>
          </p:cNvPicPr>
          <p:nvPr/>
        </p:nvPicPr>
        <p:blipFill>
          <a:blip r:embed="rId3"/>
          <a:stretch>
            <a:fillRect/>
          </a:stretch>
        </p:blipFill>
        <p:spPr>
          <a:xfrm>
            <a:off x="5133797" y="2508140"/>
            <a:ext cx="1911491" cy="2758699"/>
          </a:xfrm>
          <a:prstGeom prst="rect">
            <a:avLst/>
          </a:prstGeom>
        </p:spPr>
      </p:pic>
      <p:sp>
        <p:nvSpPr>
          <p:cNvPr id="6" name="Right Arrow 5"/>
          <p:cNvSpPr/>
          <p:nvPr/>
        </p:nvSpPr>
        <p:spPr>
          <a:xfrm>
            <a:off x="7913256" y="3737947"/>
            <a:ext cx="1841715" cy="728421"/>
          </a:xfrm>
          <a:prstGeom prst="rightArrow">
            <a:avLst>
              <a:gd name="adj1" fmla="val 50000"/>
              <a:gd name="adj2" fmla="val 54902"/>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7" name="Left Arrow 6"/>
          <p:cNvSpPr/>
          <p:nvPr/>
        </p:nvSpPr>
        <p:spPr>
          <a:xfrm>
            <a:off x="2384338" y="3731648"/>
            <a:ext cx="1841715" cy="728421"/>
          </a:xfrm>
          <a:prstGeom prst="leftArrow">
            <a:avLst>
              <a:gd name="adj1" fmla="val 50000"/>
              <a:gd name="adj2" fmla="val 5980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11" name="TextBox 10"/>
          <p:cNvSpPr txBox="1"/>
          <p:nvPr/>
        </p:nvSpPr>
        <p:spPr>
          <a:xfrm>
            <a:off x="2445665" y="4679412"/>
            <a:ext cx="1837362"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err="1">
                <a:ln>
                  <a:noFill/>
                </a:ln>
                <a:solidFill>
                  <a:schemeClr val="accent2"/>
                </a:solidFill>
                <a:effectLst/>
                <a:uLnTx/>
                <a:uFillTx/>
                <a:latin typeface="Calibri"/>
                <a:ea typeface="ＭＳ Ｐゴシック"/>
                <a:cs typeface="Calibri"/>
                <a:sym typeface="Calibri"/>
              </a:rPr>
              <a:t>Åsikt</a:t>
            </a:r>
            <a:endParaRPr kumimoji="0" lang="en-US" sz="4000" b="0" i="0" u="none" strike="noStrike" kern="0" cap="none" spc="0" normalizeH="0" baseline="0" noProof="0">
              <a:ln>
                <a:noFill/>
              </a:ln>
              <a:solidFill>
                <a:schemeClr val="accent2"/>
              </a:solidFill>
              <a:effectLst/>
              <a:uLnTx/>
              <a:uFillTx/>
              <a:latin typeface="Calibri"/>
              <a:ea typeface="ＭＳ Ｐゴシック"/>
              <a:cs typeface="Calibri"/>
              <a:sym typeface="Calibri"/>
            </a:endParaRPr>
          </a:p>
        </p:txBody>
      </p:sp>
      <p:sp>
        <p:nvSpPr>
          <p:cNvPr id="13" name="TextBox 12"/>
          <p:cNvSpPr txBox="1"/>
          <p:nvPr/>
        </p:nvSpPr>
        <p:spPr>
          <a:xfrm>
            <a:off x="8164205" y="4679412"/>
            <a:ext cx="1582129"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a:ln>
                  <a:noFill/>
                </a:ln>
                <a:solidFill>
                  <a:schemeClr val="accent2"/>
                </a:solidFill>
                <a:effectLst/>
                <a:uLnTx/>
                <a:uFillTx/>
                <a:latin typeface="Century Gothic"/>
                <a:ea typeface="ＭＳ Ｐゴシック"/>
                <a:cs typeface="Calibri"/>
                <a:sym typeface="Calibri"/>
              </a:rPr>
              <a:t>Fakta</a:t>
            </a:r>
          </a:p>
        </p:txBody>
      </p:sp>
      <p:sp>
        <p:nvSpPr>
          <p:cNvPr id="12" name="Rectangle 11">
            <a:extLst>
              <a:ext uri="{FF2B5EF4-FFF2-40B4-BE49-F238E27FC236}">
                <a16:creationId xmlns:a16="http://schemas.microsoft.com/office/drawing/2014/main" id="{EDBC4298-1047-2D44-A1E7-4B7A21683F4A}"/>
              </a:ext>
            </a:extLst>
          </p:cNvPr>
          <p:cNvSpPr/>
          <p:nvPr/>
        </p:nvSpPr>
        <p:spPr>
          <a:xfrm>
            <a:off x="1581727" y="1596578"/>
            <a:ext cx="9144000" cy="1524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sz="7500" kern="0">
                <a:solidFill>
                  <a:schemeClr val="accent2"/>
                </a:solidFill>
                <a:latin typeface="Century Gothic"/>
                <a:ea typeface="Helvetica Neue"/>
                <a:cs typeface="Helvetica Neue"/>
                <a:sym typeface="Calibri"/>
              </a:rPr>
              <a:t>Fakta</a:t>
            </a:r>
            <a:endParaRPr kumimoji="0" lang="en-US" sz="7500" b="0" i="0" u="none" strike="noStrike" kern="0" cap="none" spc="0" normalizeH="0" baseline="0" noProof="0">
              <a:ln>
                <a:noFill/>
              </a:ln>
              <a:solidFill>
                <a:schemeClr val="accent2"/>
              </a:solidFill>
              <a:effectLst/>
              <a:uLnTx/>
              <a:uFillTx/>
              <a:latin typeface="Century Gothic"/>
              <a:ea typeface="Helvetica Neue"/>
              <a:cs typeface="Helvetica Neue"/>
              <a:sym typeface="Calibri"/>
            </a:endParaRPr>
          </a:p>
        </p:txBody>
      </p:sp>
      <p:sp>
        <p:nvSpPr>
          <p:cNvPr id="8" name="Rubrik 7">
            <a:extLst>
              <a:ext uri="{FF2B5EF4-FFF2-40B4-BE49-F238E27FC236}">
                <a16:creationId xmlns:a16="http://schemas.microsoft.com/office/drawing/2014/main" id="{13358235-297B-70CA-504F-E31C12E77E61}"/>
              </a:ext>
            </a:extLst>
          </p:cNvPr>
          <p:cNvSpPr>
            <a:spLocks noGrp="1"/>
          </p:cNvSpPr>
          <p:nvPr>
            <p:ph type="title"/>
          </p:nvPr>
        </p:nvSpPr>
        <p:spPr>
          <a:xfrm>
            <a:off x="478367" y="209663"/>
            <a:ext cx="11339629" cy="1145870"/>
          </a:xfrm>
        </p:spPr>
        <p:txBody>
          <a:bodyPr/>
          <a:lstStyle/>
          <a:p>
            <a:r>
              <a:rPr lang="sv-SE" sz="4000">
                <a:ea typeface="ＭＳ Ｐゴシック"/>
              </a:rPr>
              <a:t>3. Cannabis kan vara beroendeframkallande</a:t>
            </a:r>
            <a:endParaRPr lang="sv-SE" sz="4000" b="0">
              <a:solidFill>
                <a:srgbClr val="000000"/>
              </a:solidFill>
              <a:ea typeface="ＭＳ Ｐゴシック"/>
            </a:endParaRPr>
          </a:p>
        </p:txBody>
      </p:sp>
      <p:sp>
        <p:nvSpPr>
          <p:cNvPr id="14" name="Rectangle 13">
            <a:extLst>
              <a:ext uri="{FF2B5EF4-FFF2-40B4-BE49-F238E27FC236}">
                <a16:creationId xmlns:a16="http://schemas.microsoft.com/office/drawing/2014/main" id="{E3B83C23-BFDA-D848-A639-AF667357C121}"/>
              </a:ext>
            </a:extLst>
          </p:cNvPr>
          <p:cNvSpPr/>
          <p:nvPr/>
        </p:nvSpPr>
        <p:spPr>
          <a:xfrm>
            <a:off x="1581510" y="3119421"/>
            <a:ext cx="9144000" cy="289028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7500" b="0" i="0" u="none" strike="noStrike" kern="0" cap="none" spc="0" normalizeH="0" baseline="0" noProof="0">
              <a:ln>
                <a:noFill/>
              </a:ln>
              <a:solidFill>
                <a:srgbClr val="000000"/>
              </a:solidFill>
              <a:effectLst/>
              <a:uLnTx/>
              <a:uFillTx/>
              <a:latin typeface="Helvetica Neue"/>
              <a:ea typeface="Helvetica Neue"/>
              <a:cs typeface="Helvetica Neue"/>
              <a:sym typeface="Calibri"/>
            </a:endParaRPr>
          </a:p>
        </p:txBody>
      </p:sp>
      <p:sp>
        <p:nvSpPr>
          <p:cNvPr id="18" name="textruta 17">
            <a:extLst>
              <a:ext uri="{FF2B5EF4-FFF2-40B4-BE49-F238E27FC236}">
                <a16:creationId xmlns:a16="http://schemas.microsoft.com/office/drawing/2014/main" id="{8C593007-78E7-5D7E-08A7-2B4F5A4CEFE4}"/>
              </a:ext>
            </a:extLst>
          </p:cNvPr>
          <p:cNvSpPr txBox="1"/>
          <p:nvPr/>
        </p:nvSpPr>
        <p:spPr>
          <a:xfrm>
            <a:off x="2451317" y="5034366"/>
            <a:ext cx="7805977" cy="10901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rgbClr val="7030A0"/>
                </a:solidFill>
                <a:latin typeface="Calibri"/>
                <a:ea typeface="Calibri"/>
                <a:cs typeface="Calibri"/>
              </a:rPr>
              <a:t>En av </a:t>
            </a:r>
            <a:r>
              <a:rPr lang="en-US" sz="3200" b="1" err="1">
                <a:solidFill>
                  <a:srgbClr val="7030A0"/>
                </a:solidFill>
                <a:latin typeface="Calibri"/>
                <a:ea typeface="Calibri"/>
                <a:cs typeface="Calibri"/>
              </a:rPr>
              <a:t>tre</a:t>
            </a:r>
            <a:r>
              <a:rPr lang="en-US" sz="3200" b="1">
                <a:solidFill>
                  <a:srgbClr val="7030A0"/>
                </a:solidFill>
                <a:latin typeface="Calibri"/>
                <a:ea typeface="Calibri"/>
                <a:cs typeface="Calibri"/>
              </a:rPr>
              <a:t> </a:t>
            </a:r>
            <a:r>
              <a:rPr lang="en-US" sz="3200" b="1" err="1">
                <a:solidFill>
                  <a:srgbClr val="7030A0"/>
                </a:solidFill>
                <a:latin typeface="Calibri"/>
                <a:ea typeface="Calibri"/>
                <a:cs typeface="Calibri"/>
              </a:rPr>
              <a:t>unga</a:t>
            </a:r>
            <a:r>
              <a:rPr lang="en-US" sz="3200" b="1">
                <a:solidFill>
                  <a:srgbClr val="7030A0"/>
                </a:solidFill>
                <a:latin typeface="Calibri"/>
                <a:ea typeface="Calibri"/>
                <a:cs typeface="Calibri"/>
              </a:rPr>
              <a:t> </a:t>
            </a:r>
            <a:r>
              <a:rPr lang="en-US" sz="3200" b="1" err="1">
                <a:solidFill>
                  <a:srgbClr val="7030A0"/>
                </a:solidFill>
                <a:latin typeface="Calibri"/>
                <a:ea typeface="Calibri"/>
                <a:cs typeface="Calibri"/>
              </a:rPr>
              <a:t>användare</a:t>
            </a:r>
            <a:r>
              <a:rPr lang="en-US" sz="3200" b="1">
                <a:solidFill>
                  <a:srgbClr val="7030A0"/>
                </a:solidFill>
                <a:latin typeface="Calibri"/>
                <a:ea typeface="Calibri"/>
                <a:cs typeface="Calibri"/>
              </a:rPr>
              <a:t> </a:t>
            </a:r>
            <a:r>
              <a:rPr lang="en-US" sz="3200" b="1" err="1">
                <a:solidFill>
                  <a:srgbClr val="7030A0"/>
                </a:solidFill>
                <a:latin typeface="Calibri"/>
                <a:ea typeface="Calibri"/>
                <a:cs typeface="Calibri"/>
              </a:rPr>
              <a:t>som</a:t>
            </a:r>
            <a:r>
              <a:rPr lang="en-US" sz="3200" b="1">
                <a:solidFill>
                  <a:srgbClr val="7030A0"/>
                </a:solidFill>
                <a:latin typeface="Calibri"/>
                <a:ea typeface="Calibri"/>
                <a:cs typeface="Calibri"/>
              </a:rPr>
              <a:t> </a:t>
            </a:r>
            <a:r>
              <a:rPr lang="en-US" sz="3200" b="1" err="1">
                <a:solidFill>
                  <a:srgbClr val="7030A0"/>
                </a:solidFill>
                <a:latin typeface="Calibri"/>
                <a:ea typeface="Calibri"/>
                <a:cs typeface="Calibri"/>
              </a:rPr>
              <a:t>brukar</a:t>
            </a:r>
            <a:r>
              <a:rPr lang="en-US" sz="3200" b="1">
                <a:solidFill>
                  <a:srgbClr val="7030A0"/>
                </a:solidFill>
                <a:latin typeface="Calibri"/>
                <a:ea typeface="Calibri"/>
                <a:cs typeface="Calibri"/>
              </a:rPr>
              <a:t> </a:t>
            </a:r>
            <a:r>
              <a:rPr lang="en-US" sz="3200" b="1" err="1">
                <a:solidFill>
                  <a:srgbClr val="7030A0"/>
                </a:solidFill>
                <a:latin typeface="Calibri"/>
                <a:ea typeface="Calibri"/>
                <a:cs typeface="Calibri"/>
              </a:rPr>
              <a:t>dagligen</a:t>
            </a:r>
            <a:r>
              <a:rPr lang="en-US" sz="3200" b="1">
                <a:solidFill>
                  <a:srgbClr val="7030A0"/>
                </a:solidFill>
                <a:latin typeface="Calibri"/>
                <a:ea typeface="Calibri"/>
                <a:cs typeface="Calibri"/>
              </a:rPr>
              <a:t> </a:t>
            </a:r>
            <a:r>
              <a:rPr lang="en-US" sz="3200" b="1" err="1">
                <a:solidFill>
                  <a:srgbClr val="7030A0"/>
                </a:solidFill>
                <a:latin typeface="Calibri"/>
                <a:ea typeface="Calibri"/>
                <a:cs typeface="Calibri"/>
              </a:rPr>
              <a:t>blir</a:t>
            </a:r>
            <a:r>
              <a:rPr lang="en-US" sz="3200" b="1">
                <a:solidFill>
                  <a:srgbClr val="7030A0"/>
                </a:solidFill>
                <a:latin typeface="Calibri"/>
                <a:ea typeface="Calibri"/>
                <a:cs typeface="Calibri"/>
              </a:rPr>
              <a:t> </a:t>
            </a:r>
            <a:r>
              <a:rPr lang="en-US" sz="3200" b="1" err="1">
                <a:solidFill>
                  <a:srgbClr val="7030A0"/>
                </a:solidFill>
                <a:latin typeface="Calibri"/>
                <a:ea typeface="Calibri"/>
                <a:cs typeface="Calibri"/>
              </a:rPr>
              <a:t>beroende</a:t>
            </a:r>
            <a:r>
              <a:rPr lang="sv-SE" sz="3200">
                <a:latin typeface="Calibri"/>
                <a:ea typeface="Calibri"/>
                <a:cs typeface="Calibri"/>
              </a:rPr>
              <a:t>​</a:t>
            </a:r>
            <a:endParaRPr lang="sv-SE"/>
          </a:p>
        </p:txBody>
      </p:sp>
      <p:pic>
        <p:nvPicPr>
          <p:cNvPr id="2" name="Bildobjekt 1" descr="En bild som visar svart, mörker&#10;&#10;Automatiskt genererad beskrivning">
            <a:extLst>
              <a:ext uri="{FF2B5EF4-FFF2-40B4-BE49-F238E27FC236}">
                <a16:creationId xmlns:a16="http://schemas.microsoft.com/office/drawing/2014/main" id="{26A616DD-CC62-2E14-B5BF-8F35254EE74C}"/>
              </a:ext>
            </a:extLst>
          </p:cNvPr>
          <p:cNvPicPr>
            <a:picLocks noChangeAspect="1"/>
          </p:cNvPicPr>
          <p:nvPr/>
        </p:nvPicPr>
        <p:blipFill>
          <a:blip r:embed="rId4"/>
          <a:stretch>
            <a:fillRect/>
          </a:stretch>
        </p:blipFill>
        <p:spPr>
          <a:xfrm>
            <a:off x="5343525" y="3131141"/>
            <a:ext cx="1495425" cy="1514475"/>
          </a:xfrm>
          <a:prstGeom prst="rect">
            <a:avLst/>
          </a:prstGeom>
        </p:spPr>
      </p:pic>
      <p:pic>
        <p:nvPicPr>
          <p:cNvPr id="3" name="Bildobjekt 2" descr="En bild som visar svart, mörker&#10;&#10;Automatiskt genererad beskrivning">
            <a:extLst>
              <a:ext uri="{FF2B5EF4-FFF2-40B4-BE49-F238E27FC236}">
                <a16:creationId xmlns:a16="http://schemas.microsoft.com/office/drawing/2014/main" id="{2A4243B5-95F1-AE0C-23FC-A70725A0344B}"/>
              </a:ext>
            </a:extLst>
          </p:cNvPr>
          <p:cNvPicPr>
            <a:picLocks noChangeAspect="1"/>
          </p:cNvPicPr>
          <p:nvPr/>
        </p:nvPicPr>
        <p:blipFill>
          <a:blip r:embed="rId4"/>
          <a:stretch>
            <a:fillRect/>
          </a:stretch>
        </p:blipFill>
        <p:spPr>
          <a:xfrm>
            <a:off x="6425499" y="3123553"/>
            <a:ext cx="1495425" cy="1514475"/>
          </a:xfrm>
          <a:prstGeom prst="rect">
            <a:avLst/>
          </a:prstGeom>
        </p:spPr>
      </p:pic>
      <p:pic>
        <p:nvPicPr>
          <p:cNvPr id="9" name="Bildobjekt 8" descr="En bild som visar svart, mörker&#10;&#10;Automatiskt genererad beskrivning">
            <a:extLst>
              <a:ext uri="{FF2B5EF4-FFF2-40B4-BE49-F238E27FC236}">
                <a16:creationId xmlns:a16="http://schemas.microsoft.com/office/drawing/2014/main" id="{DCE9CA62-8237-DFA3-4CF5-AEFC5097FACD}"/>
              </a:ext>
            </a:extLst>
          </p:cNvPr>
          <p:cNvPicPr>
            <a:picLocks noChangeAspect="1"/>
          </p:cNvPicPr>
          <p:nvPr/>
        </p:nvPicPr>
        <p:blipFill>
          <a:blip r:embed="rId4"/>
          <a:stretch>
            <a:fillRect/>
          </a:stretch>
        </p:blipFill>
        <p:spPr>
          <a:xfrm>
            <a:off x="4289801" y="3156166"/>
            <a:ext cx="1495425" cy="1514475"/>
          </a:xfrm>
          <a:prstGeom prst="rect">
            <a:avLst/>
          </a:prstGeom>
        </p:spPr>
      </p:pic>
      <p:sp>
        <p:nvSpPr>
          <p:cNvPr id="15" name="Rektangel 14">
            <a:extLst>
              <a:ext uri="{FF2B5EF4-FFF2-40B4-BE49-F238E27FC236}">
                <a16:creationId xmlns:a16="http://schemas.microsoft.com/office/drawing/2014/main" id="{70C519EA-5B5F-2BBD-3A0D-F34C87FD4A3A}"/>
              </a:ext>
            </a:extLst>
          </p:cNvPr>
          <p:cNvSpPr/>
          <p:nvPr/>
        </p:nvSpPr>
        <p:spPr>
          <a:xfrm>
            <a:off x="4572000" y="3028950"/>
            <a:ext cx="923925" cy="1714500"/>
          </a:xfrm>
          <a:prstGeom prst="rect">
            <a:avLst/>
          </a:prstGeom>
          <a:noFill/>
          <a:ln w="571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641913046"/>
      </p:ext>
    </p:extLst>
  </p:cSld>
  <p:clrMapOvr>
    <a:masterClrMapping/>
  </p:clrMapOvr>
  <p:transition>
    <p:wipe dir="r"/>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8" grpId="0"/>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konst, svart och vit, svart, skiss&#10;&#10;Automatiskt genererad beskrivning">
            <a:extLst>
              <a:ext uri="{FF2B5EF4-FFF2-40B4-BE49-F238E27FC236}">
                <a16:creationId xmlns:a16="http://schemas.microsoft.com/office/drawing/2014/main" id="{72AD92F5-B50B-F1EC-D0A1-3D5939F01730}"/>
              </a:ext>
            </a:extLst>
          </p:cNvPr>
          <p:cNvPicPr>
            <a:picLocks noChangeAspect="1"/>
          </p:cNvPicPr>
          <p:nvPr/>
        </p:nvPicPr>
        <p:blipFill>
          <a:blip r:embed="rId3"/>
          <a:stretch>
            <a:fillRect/>
          </a:stretch>
        </p:blipFill>
        <p:spPr>
          <a:xfrm>
            <a:off x="5133797" y="2508140"/>
            <a:ext cx="1911491" cy="2758699"/>
          </a:xfrm>
          <a:prstGeom prst="rect">
            <a:avLst/>
          </a:prstGeom>
        </p:spPr>
      </p:pic>
      <p:sp>
        <p:nvSpPr>
          <p:cNvPr id="6" name="Right Arrow 5"/>
          <p:cNvSpPr/>
          <p:nvPr/>
        </p:nvSpPr>
        <p:spPr>
          <a:xfrm>
            <a:off x="7913256" y="3737947"/>
            <a:ext cx="1841715" cy="728421"/>
          </a:xfrm>
          <a:prstGeom prst="rightArrow">
            <a:avLst>
              <a:gd name="adj1" fmla="val 50000"/>
              <a:gd name="adj2" fmla="val 54902"/>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7" name="Left Arrow 6"/>
          <p:cNvSpPr/>
          <p:nvPr/>
        </p:nvSpPr>
        <p:spPr>
          <a:xfrm>
            <a:off x="2384338" y="3731648"/>
            <a:ext cx="1841715" cy="728421"/>
          </a:xfrm>
          <a:prstGeom prst="leftArrow">
            <a:avLst>
              <a:gd name="adj1" fmla="val 50000"/>
              <a:gd name="adj2" fmla="val 5980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11" name="TextBox 10"/>
          <p:cNvSpPr txBox="1"/>
          <p:nvPr/>
        </p:nvSpPr>
        <p:spPr>
          <a:xfrm>
            <a:off x="2445665" y="4679412"/>
            <a:ext cx="1837362"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err="1">
                <a:ln>
                  <a:noFill/>
                </a:ln>
                <a:solidFill>
                  <a:schemeClr val="accent2"/>
                </a:solidFill>
                <a:effectLst/>
                <a:uLnTx/>
                <a:uFillTx/>
                <a:latin typeface="Calibri"/>
                <a:ea typeface="ＭＳ Ｐゴシック"/>
                <a:cs typeface="Calibri"/>
                <a:sym typeface="Calibri"/>
              </a:rPr>
              <a:t>Åsikt</a:t>
            </a:r>
            <a:endParaRPr kumimoji="0" lang="en-US" sz="4000" b="0" i="0" u="none" strike="noStrike" kern="0" cap="none" spc="0" normalizeH="0" baseline="0" noProof="0">
              <a:ln>
                <a:noFill/>
              </a:ln>
              <a:solidFill>
                <a:schemeClr val="accent2"/>
              </a:solidFill>
              <a:effectLst/>
              <a:uLnTx/>
              <a:uFillTx/>
              <a:latin typeface="Calibri"/>
              <a:ea typeface="ＭＳ Ｐゴシック"/>
              <a:cs typeface="Calibri"/>
              <a:sym typeface="Calibri"/>
            </a:endParaRPr>
          </a:p>
        </p:txBody>
      </p:sp>
      <p:sp>
        <p:nvSpPr>
          <p:cNvPr id="13" name="TextBox 12"/>
          <p:cNvSpPr txBox="1"/>
          <p:nvPr/>
        </p:nvSpPr>
        <p:spPr>
          <a:xfrm>
            <a:off x="8164205" y="4679412"/>
            <a:ext cx="1582129"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a:ln>
                  <a:noFill/>
                </a:ln>
                <a:solidFill>
                  <a:schemeClr val="accent2"/>
                </a:solidFill>
                <a:effectLst/>
                <a:uLnTx/>
                <a:uFillTx/>
                <a:latin typeface="Century Gothic"/>
                <a:ea typeface="ＭＳ Ｐゴシック"/>
                <a:cs typeface="Calibri"/>
                <a:sym typeface="Calibri"/>
              </a:rPr>
              <a:t>Fakta</a:t>
            </a:r>
          </a:p>
        </p:txBody>
      </p:sp>
      <p:sp>
        <p:nvSpPr>
          <p:cNvPr id="12" name="Rectangle 11">
            <a:extLst>
              <a:ext uri="{FF2B5EF4-FFF2-40B4-BE49-F238E27FC236}">
                <a16:creationId xmlns:a16="http://schemas.microsoft.com/office/drawing/2014/main" id="{EDBC4298-1047-2D44-A1E7-4B7A21683F4A}"/>
              </a:ext>
            </a:extLst>
          </p:cNvPr>
          <p:cNvSpPr/>
          <p:nvPr/>
        </p:nvSpPr>
        <p:spPr>
          <a:xfrm>
            <a:off x="1581727" y="1596578"/>
            <a:ext cx="9144000" cy="134352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sz="7500" kern="0" err="1">
                <a:solidFill>
                  <a:schemeClr val="accent2"/>
                </a:solidFill>
                <a:latin typeface="Century Gothic"/>
                <a:ea typeface="Helvetica Neue"/>
                <a:cs typeface="Helvetica Neue"/>
                <a:sym typeface="Calibri"/>
              </a:rPr>
              <a:t>Åsikt</a:t>
            </a:r>
            <a:endParaRPr kumimoji="0" lang="en-US" sz="7500" b="0" i="0" u="none" strike="noStrike" kern="0" cap="none" spc="0" normalizeH="0" baseline="0" noProof="0" err="1">
              <a:ln>
                <a:noFill/>
              </a:ln>
              <a:solidFill>
                <a:schemeClr val="accent2"/>
              </a:solidFill>
              <a:effectLst/>
              <a:uLnTx/>
              <a:uFillTx/>
              <a:latin typeface="Century Gothic"/>
              <a:ea typeface="Helvetica Neue"/>
              <a:cs typeface="Helvetica Neue"/>
              <a:sym typeface="Calibri"/>
            </a:endParaRPr>
          </a:p>
        </p:txBody>
      </p:sp>
      <p:sp>
        <p:nvSpPr>
          <p:cNvPr id="8" name="Rubrik 7">
            <a:extLst>
              <a:ext uri="{FF2B5EF4-FFF2-40B4-BE49-F238E27FC236}">
                <a16:creationId xmlns:a16="http://schemas.microsoft.com/office/drawing/2014/main" id="{13358235-297B-70CA-504F-E31C12E77E61}"/>
              </a:ext>
            </a:extLst>
          </p:cNvPr>
          <p:cNvSpPr>
            <a:spLocks noGrp="1"/>
          </p:cNvSpPr>
          <p:nvPr>
            <p:ph type="title"/>
          </p:nvPr>
        </p:nvSpPr>
        <p:spPr>
          <a:xfrm>
            <a:off x="478367" y="209663"/>
            <a:ext cx="11339629" cy="1145870"/>
          </a:xfrm>
        </p:spPr>
        <p:txBody>
          <a:bodyPr/>
          <a:lstStyle/>
          <a:p>
            <a:r>
              <a:rPr lang="sv-SE" sz="4000">
                <a:ea typeface="ＭＳ Ｐゴシック"/>
              </a:rPr>
              <a:t>4. Alkohol är värre än cannabis</a:t>
            </a:r>
            <a:endParaRPr lang="sv-SE" sz="4000" b="0">
              <a:solidFill>
                <a:srgbClr val="000000"/>
              </a:solidFill>
              <a:ea typeface="ＭＳ Ｐゴシック"/>
            </a:endParaRPr>
          </a:p>
        </p:txBody>
      </p:sp>
      <p:sp>
        <p:nvSpPr>
          <p:cNvPr id="14" name="Rectangle 13">
            <a:extLst>
              <a:ext uri="{FF2B5EF4-FFF2-40B4-BE49-F238E27FC236}">
                <a16:creationId xmlns:a16="http://schemas.microsoft.com/office/drawing/2014/main" id="{E3B83C23-BFDA-D848-A639-AF667357C121}"/>
              </a:ext>
            </a:extLst>
          </p:cNvPr>
          <p:cNvSpPr/>
          <p:nvPr/>
        </p:nvSpPr>
        <p:spPr>
          <a:xfrm>
            <a:off x="1581510" y="2876955"/>
            <a:ext cx="9144000" cy="299360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7500" b="0" i="0" u="none" strike="noStrike" kern="0" cap="none" spc="0" normalizeH="0" baseline="0" noProof="0">
              <a:ln>
                <a:noFill/>
              </a:ln>
              <a:solidFill>
                <a:srgbClr val="000000"/>
              </a:solidFill>
              <a:effectLst/>
              <a:uLnTx/>
              <a:uFillTx/>
              <a:latin typeface="Helvetica Neue"/>
              <a:ea typeface="Helvetica Neue"/>
              <a:cs typeface="Helvetica Neue"/>
              <a:sym typeface="Calibri"/>
            </a:endParaRPr>
          </a:p>
        </p:txBody>
      </p:sp>
      <p:pic>
        <p:nvPicPr>
          <p:cNvPr id="3" name="Bildobjekt 2">
            <a:extLst>
              <a:ext uri="{FF2B5EF4-FFF2-40B4-BE49-F238E27FC236}">
                <a16:creationId xmlns:a16="http://schemas.microsoft.com/office/drawing/2014/main" id="{046DBBBE-54D2-5851-1C0A-04028EE86CCF}"/>
              </a:ext>
            </a:extLst>
          </p:cNvPr>
          <p:cNvPicPr>
            <a:picLocks noChangeAspect="1"/>
          </p:cNvPicPr>
          <p:nvPr/>
        </p:nvPicPr>
        <p:blipFill>
          <a:blip r:embed="rId4"/>
          <a:srcRect l="-1934" t="-436" r="12128" b="5767"/>
          <a:stretch/>
        </p:blipFill>
        <p:spPr>
          <a:xfrm>
            <a:off x="3075918" y="2924205"/>
            <a:ext cx="2117902" cy="2208166"/>
          </a:xfrm>
          <a:prstGeom prst="rect">
            <a:avLst/>
          </a:prstGeom>
          <a:ln>
            <a:solidFill>
              <a:schemeClr val="bg1"/>
            </a:solidFill>
          </a:ln>
        </p:spPr>
      </p:pic>
      <p:pic>
        <p:nvPicPr>
          <p:cNvPr id="5" name="Bildobjekt 4" descr="En bild som visar svart, mörker&#10;&#10;Automatiskt genererad beskrivning">
            <a:extLst>
              <a:ext uri="{FF2B5EF4-FFF2-40B4-BE49-F238E27FC236}">
                <a16:creationId xmlns:a16="http://schemas.microsoft.com/office/drawing/2014/main" id="{13CD0241-4C7F-A89F-4CF4-7A98E46F396D}"/>
              </a:ext>
            </a:extLst>
          </p:cNvPr>
          <p:cNvPicPr>
            <a:picLocks noChangeAspect="1"/>
          </p:cNvPicPr>
          <p:nvPr/>
        </p:nvPicPr>
        <p:blipFill>
          <a:blip r:embed="rId5"/>
          <a:stretch>
            <a:fillRect/>
          </a:stretch>
        </p:blipFill>
        <p:spPr>
          <a:xfrm>
            <a:off x="7534114" y="2882683"/>
            <a:ext cx="1166249" cy="2177514"/>
          </a:xfrm>
          <a:prstGeom prst="rect">
            <a:avLst/>
          </a:prstGeom>
        </p:spPr>
      </p:pic>
    </p:spTree>
    <p:extLst>
      <p:ext uri="{BB962C8B-B14F-4D97-AF65-F5344CB8AC3E}">
        <p14:creationId xmlns:p14="http://schemas.microsoft.com/office/powerpoint/2010/main" val="3997295857"/>
      </p:ext>
    </p:extLst>
  </p:cSld>
  <p:clrMapOvr>
    <a:masterClrMapping/>
  </p:clrMapOvr>
  <p:transition>
    <p:wipe dir="r"/>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konst, svart och vit, svart, skiss&#10;&#10;Automatiskt genererad beskrivning">
            <a:extLst>
              <a:ext uri="{FF2B5EF4-FFF2-40B4-BE49-F238E27FC236}">
                <a16:creationId xmlns:a16="http://schemas.microsoft.com/office/drawing/2014/main" id="{72AD92F5-B50B-F1EC-D0A1-3D5939F01730}"/>
              </a:ext>
            </a:extLst>
          </p:cNvPr>
          <p:cNvPicPr>
            <a:picLocks noChangeAspect="1"/>
          </p:cNvPicPr>
          <p:nvPr/>
        </p:nvPicPr>
        <p:blipFill>
          <a:blip r:embed="rId3"/>
          <a:stretch>
            <a:fillRect/>
          </a:stretch>
        </p:blipFill>
        <p:spPr>
          <a:xfrm>
            <a:off x="5133797" y="2508140"/>
            <a:ext cx="1911491" cy="2758699"/>
          </a:xfrm>
          <a:prstGeom prst="rect">
            <a:avLst/>
          </a:prstGeom>
        </p:spPr>
      </p:pic>
      <p:sp>
        <p:nvSpPr>
          <p:cNvPr id="6" name="Right Arrow 5"/>
          <p:cNvSpPr/>
          <p:nvPr/>
        </p:nvSpPr>
        <p:spPr>
          <a:xfrm>
            <a:off x="7913256" y="3737947"/>
            <a:ext cx="1841715" cy="728421"/>
          </a:xfrm>
          <a:prstGeom prst="rightArrow">
            <a:avLst>
              <a:gd name="adj1" fmla="val 50000"/>
              <a:gd name="adj2" fmla="val 54902"/>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7" name="Left Arrow 6"/>
          <p:cNvSpPr/>
          <p:nvPr/>
        </p:nvSpPr>
        <p:spPr>
          <a:xfrm>
            <a:off x="2384338" y="3731648"/>
            <a:ext cx="1841715" cy="728421"/>
          </a:xfrm>
          <a:prstGeom prst="leftArrow">
            <a:avLst>
              <a:gd name="adj1" fmla="val 50000"/>
              <a:gd name="adj2" fmla="val 59804"/>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Helvetica Neue"/>
              <a:ea typeface="Helvetica Neue"/>
              <a:cs typeface="Helvetica Neue"/>
              <a:sym typeface="Calibri"/>
            </a:endParaRPr>
          </a:p>
        </p:txBody>
      </p:sp>
      <p:sp>
        <p:nvSpPr>
          <p:cNvPr id="11" name="TextBox 10"/>
          <p:cNvSpPr txBox="1"/>
          <p:nvPr/>
        </p:nvSpPr>
        <p:spPr>
          <a:xfrm>
            <a:off x="2445665" y="4679412"/>
            <a:ext cx="1837362"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err="1">
                <a:ln>
                  <a:noFill/>
                </a:ln>
                <a:solidFill>
                  <a:schemeClr val="accent2"/>
                </a:solidFill>
                <a:effectLst/>
                <a:uLnTx/>
                <a:uFillTx/>
                <a:latin typeface="Calibri"/>
                <a:ea typeface="ＭＳ Ｐゴシック"/>
                <a:cs typeface="Calibri"/>
                <a:sym typeface="Calibri"/>
              </a:rPr>
              <a:t>Åsikt</a:t>
            </a:r>
            <a:endParaRPr kumimoji="0" lang="en-US" sz="4000" b="0" i="0" u="none" strike="noStrike" kern="0" cap="none" spc="0" normalizeH="0" baseline="0" noProof="0">
              <a:ln>
                <a:noFill/>
              </a:ln>
              <a:solidFill>
                <a:schemeClr val="accent2"/>
              </a:solidFill>
              <a:effectLst/>
              <a:uLnTx/>
              <a:uFillTx/>
              <a:latin typeface="Calibri"/>
              <a:ea typeface="ＭＳ Ｐゴシック"/>
              <a:cs typeface="Calibri"/>
              <a:sym typeface="Calibri"/>
            </a:endParaRPr>
          </a:p>
        </p:txBody>
      </p:sp>
      <p:sp>
        <p:nvSpPr>
          <p:cNvPr id="13" name="TextBox 12"/>
          <p:cNvSpPr txBox="1"/>
          <p:nvPr/>
        </p:nvSpPr>
        <p:spPr>
          <a:xfrm>
            <a:off x="8164205" y="4679412"/>
            <a:ext cx="1582129" cy="707886"/>
          </a:xfrm>
          <a:prstGeom prst="rect">
            <a:avLst/>
          </a:prstGeom>
          <a:noFill/>
        </p:spPr>
        <p:txBody>
          <a:bodyPr wrap="square" lIns="91440" tIns="45720" rIns="91440" bIns="4572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n-US" sz="4000" b="0" i="0" u="none" strike="noStrike" kern="0" cap="none" spc="0" normalizeH="0" baseline="0" noProof="0">
                <a:ln>
                  <a:noFill/>
                </a:ln>
                <a:solidFill>
                  <a:schemeClr val="accent2"/>
                </a:solidFill>
                <a:effectLst/>
                <a:uLnTx/>
                <a:uFillTx/>
                <a:latin typeface="Century Gothic"/>
                <a:ea typeface="ＭＳ Ｐゴシック"/>
                <a:cs typeface="Calibri"/>
                <a:sym typeface="Calibri"/>
              </a:rPr>
              <a:t>Fakta</a:t>
            </a:r>
          </a:p>
        </p:txBody>
      </p:sp>
      <p:sp>
        <p:nvSpPr>
          <p:cNvPr id="12" name="Rectangle 11">
            <a:extLst>
              <a:ext uri="{FF2B5EF4-FFF2-40B4-BE49-F238E27FC236}">
                <a16:creationId xmlns:a16="http://schemas.microsoft.com/office/drawing/2014/main" id="{EDBC4298-1047-2D44-A1E7-4B7A21683F4A}"/>
              </a:ext>
            </a:extLst>
          </p:cNvPr>
          <p:cNvSpPr/>
          <p:nvPr/>
        </p:nvSpPr>
        <p:spPr>
          <a:xfrm>
            <a:off x="1581727" y="1596578"/>
            <a:ext cx="9144000" cy="1524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r>
              <a:rPr lang="en-US" sz="7500" kern="0" err="1">
                <a:solidFill>
                  <a:schemeClr val="accent2"/>
                </a:solidFill>
                <a:latin typeface="Century Gothic"/>
                <a:ea typeface="Helvetica Neue"/>
                <a:cs typeface="Helvetica Neue"/>
                <a:sym typeface="Calibri"/>
              </a:rPr>
              <a:t>Åsikt</a:t>
            </a:r>
            <a:endParaRPr kumimoji="0" lang="en-US" sz="7500" b="0" i="0" u="none" strike="noStrike" kern="0" cap="none" spc="0" normalizeH="0" baseline="0" noProof="0" err="1">
              <a:ln>
                <a:noFill/>
              </a:ln>
              <a:solidFill>
                <a:schemeClr val="accent2"/>
              </a:solidFill>
              <a:effectLst/>
              <a:uLnTx/>
              <a:uFillTx/>
              <a:latin typeface="Century Gothic"/>
              <a:ea typeface="Helvetica Neue"/>
              <a:cs typeface="Helvetica Neue"/>
              <a:sym typeface="Calibri"/>
            </a:endParaRPr>
          </a:p>
        </p:txBody>
      </p:sp>
      <p:sp>
        <p:nvSpPr>
          <p:cNvPr id="8" name="Rubrik 7">
            <a:extLst>
              <a:ext uri="{FF2B5EF4-FFF2-40B4-BE49-F238E27FC236}">
                <a16:creationId xmlns:a16="http://schemas.microsoft.com/office/drawing/2014/main" id="{13358235-297B-70CA-504F-E31C12E77E61}"/>
              </a:ext>
            </a:extLst>
          </p:cNvPr>
          <p:cNvSpPr>
            <a:spLocks noGrp="1"/>
          </p:cNvSpPr>
          <p:nvPr>
            <p:ph type="title"/>
          </p:nvPr>
        </p:nvSpPr>
        <p:spPr>
          <a:xfrm>
            <a:off x="478367" y="209663"/>
            <a:ext cx="11339629" cy="1145870"/>
          </a:xfrm>
        </p:spPr>
        <p:txBody>
          <a:bodyPr/>
          <a:lstStyle/>
          <a:p>
            <a:r>
              <a:rPr lang="sv-SE" sz="4000">
                <a:ea typeface="ＭＳ Ｐゴシック"/>
              </a:rPr>
              <a:t>5. Cannabis är ett läkemedel</a:t>
            </a:r>
            <a:endParaRPr lang="sv-SE" sz="4000" b="0">
              <a:solidFill>
                <a:srgbClr val="000000"/>
              </a:solidFill>
              <a:ea typeface="ＭＳ Ｐゴシック"/>
            </a:endParaRPr>
          </a:p>
        </p:txBody>
      </p:sp>
      <p:sp>
        <p:nvSpPr>
          <p:cNvPr id="14" name="Rectangle 13">
            <a:extLst>
              <a:ext uri="{FF2B5EF4-FFF2-40B4-BE49-F238E27FC236}">
                <a16:creationId xmlns:a16="http://schemas.microsoft.com/office/drawing/2014/main" id="{E3B83C23-BFDA-D848-A639-AF667357C121}"/>
              </a:ext>
            </a:extLst>
          </p:cNvPr>
          <p:cNvSpPr/>
          <p:nvPr/>
        </p:nvSpPr>
        <p:spPr>
          <a:xfrm>
            <a:off x="1581510" y="3119420"/>
            <a:ext cx="9144000" cy="289028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n-US" sz="7500" b="0" i="0" u="none" strike="noStrike" kern="0" cap="none" spc="0" normalizeH="0" baseline="0" noProof="0">
              <a:ln>
                <a:noFill/>
              </a:ln>
              <a:solidFill>
                <a:srgbClr val="000000"/>
              </a:solidFill>
              <a:effectLst/>
              <a:uLnTx/>
              <a:uFillTx/>
              <a:latin typeface="Helvetica Neue"/>
              <a:ea typeface="Helvetica Neue"/>
              <a:cs typeface="Helvetica Neue"/>
              <a:sym typeface="Calibri"/>
            </a:endParaRPr>
          </a:p>
        </p:txBody>
      </p:sp>
      <p:pic>
        <p:nvPicPr>
          <p:cNvPr id="2" name="Bildobjekt 1" descr="En bild som visar symbol, Grafik, design&#10;&#10;Automatiskt genererad beskrivning">
            <a:extLst>
              <a:ext uri="{FF2B5EF4-FFF2-40B4-BE49-F238E27FC236}">
                <a16:creationId xmlns:a16="http://schemas.microsoft.com/office/drawing/2014/main" id="{917876AB-2611-0593-D280-357D06E268E3}"/>
              </a:ext>
            </a:extLst>
          </p:cNvPr>
          <p:cNvPicPr>
            <a:picLocks noChangeAspect="1"/>
          </p:cNvPicPr>
          <p:nvPr/>
        </p:nvPicPr>
        <p:blipFill>
          <a:blip r:embed="rId4"/>
          <a:stretch>
            <a:fillRect/>
          </a:stretch>
        </p:blipFill>
        <p:spPr>
          <a:xfrm>
            <a:off x="4619786" y="3089329"/>
            <a:ext cx="2991174" cy="2874938"/>
          </a:xfrm>
          <a:prstGeom prst="rect">
            <a:avLst/>
          </a:prstGeom>
        </p:spPr>
      </p:pic>
    </p:spTree>
    <p:extLst>
      <p:ext uri="{BB962C8B-B14F-4D97-AF65-F5344CB8AC3E}">
        <p14:creationId xmlns:p14="http://schemas.microsoft.com/office/powerpoint/2010/main" val="3832325022"/>
      </p:ext>
    </p:extLst>
  </p:cSld>
  <p:clrMapOvr>
    <a:masterClrMapping/>
  </p:clrMapOvr>
  <p:transition>
    <p:wipe dir="r"/>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Teckensnitt, symbol, logotyp, Grafik&#10;&#10;Automatiskt genererad beskrivning">
            <a:extLst>
              <a:ext uri="{FF2B5EF4-FFF2-40B4-BE49-F238E27FC236}">
                <a16:creationId xmlns:a16="http://schemas.microsoft.com/office/drawing/2014/main" id="{04E30019-915F-3DD3-9AFF-CB9208D93973}"/>
              </a:ext>
            </a:extLst>
          </p:cNvPr>
          <p:cNvPicPr>
            <a:picLocks noChangeAspect="1"/>
          </p:cNvPicPr>
          <p:nvPr/>
        </p:nvPicPr>
        <p:blipFill>
          <a:blip r:embed="rId3"/>
          <a:stretch>
            <a:fillRect/>
          </a:stretch>
        </p:blipFill>
        <p:spPr>
          <a:xfrm>
            <a:off x="2796528" y="833336"/>
            <a:ext cx="5341846" cy="3817101"/>
          </a:xfrm>
          <a:prstGeom prst="rect">
            <a:avLst/>
          </a:prstGeom>
          <a:noFill/>
        </p:spPr>
      </p:pic>
    </p:spTree>
    <p:extLst>
      <p:ext uri="{BB962C8B-B14F-4D97-AF65-F5344CB8AC3E}">
        <p14:creationId xmlns:p14="http://schemas.microsoft.com/office/powerpoint/2010/main" val="2901397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Table 23">
            <a:extLst>
              <a:ext uri="{FF2B5EF4-FFF2-40B4-BE49-F238E27FC236}">
                <a16:creationId xmlns:a16="http://schemas.microsoft.com/office/drawing/2014/main" id="{622D8752-4D10-C24D-9C2E-13E6CA0C84D7}"/>
              </a:ext>
            </a:extLst>
          </p:cNvPr>
          <p:cNvGraphicFramePr>
            <a:graphicFrameLocks noGrp="1"/>
          </p:cNvGraphicFramePr>
          <p:nvPr>
            <p:extLst>
              <p:ext uri="{D42A27DB-BD31-4B8C-83A1-F6EECF244321}">
                <p14:modId xmlns:p14="http://schemas.microsoft.com/office/powerpoint/2010/main" val="2016938953"/>
              </p:ext>
            </p:extLst>
          </p:nvPr>
        </p:nvGraphicFramePr>
        <p:xfrm>
          <a:off x="1487204" y="881715"/>
          <a:ext cx="9282932" cy="5138868"/>
        </p:xfrm>
        <a:graphic>
          <a:graphicData uri="http://schemas.openxmlformats.org/drawingml/2006/table">
            <a:tbl>
              <a:tblPr firstRow="1" bandRow="1">
                <a:tableStyleId>{5940675A-B579-460E-94D1-54222C63F5DA}</a:tableStyleId>
              </a:tblPr>
              <a:tblGrid>
                <a:gridCol w="2320733">
                  <a:extLst>
                    <a:ext uri="{9D8B030D-6E8A-4147-A177-3AD203B41FA5}">
                      <a16:colId xmlns:a16="http://schemas.microsoft.com/office/drawing/2014/main" val="1379857215"/>
                    </a:ext>
                  </a:extLst>
                </a:gridCol>
                <a:gridCol w="2320733">
                  <a:extLst>
                    <a:ext uri="{9D8B030D-6E8A-4147-A177-3AD203B41FA5}">
                      <a16:colId xmlns:a16="http://schemas.microsoft.com/office/drawing/2014/main" val="2472335900"/>
                    </a:ext>
                  </a:extLst>
                </a:gridCol>
                <a:gridCol w="2320733">
                  <a:extLst>
                    <a:ext uri="{9D8B030D-6E8A-4147-A177-3AD203B41FA5}">
                      <a16:colId xmlns:a16="http://schemas.microsoft.com/office/drawing/2014/main" val="390740042"/>
                    </a:ext>
                  </a:extLst>
                </a:gridCol>
                <a:gridCol w="2320733">
                  <a:extLst>
                    <a:ext uri="{9D8B030D-6E8A-4147-A177-3AD203B41FA5}">
                      <a16:colId xmlns:a16="http://schemas.microsoft.com/office/drawing/2014/main" val="2139173493"/>
                    </a:ext>
                  </a:extLst>
                </a:gridCol>
              </a:tblGrid>
              <a:tr h="1712956">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747083315"/>
                  </a:ext>
                </a:extLst>
              </a:tr>
              <a:tr h="1712956">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036199928"/>
                  </a:ext>
                </a:extLst>
              </a:tr>
              <a:tr h="1712956">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00212744"/>
                  </a:ext>
                </a:extLst>
              </a:tr>
            </a:tbl>
          </a:graphicData>
        </a:graphic>
      </p:graphicFrame>
      <p:pic>
        <p:nvPicPr>
          <p:cNvPr id="2" name="Picture 1">
            <a:extLst>
              <a:ext uri="{FF2B5EF4-FFF2-40B4-BE49-F238E27FC236}">
                <a16:creationId xmlns:a16="http://schemas.microsoft.com/office/drawing/2014/main" id="{D9C5065D-3B09-074A-ABF3-26A6B903EAD5}"/>
              </a:ext>
            </a:extLst>
          </p:cNvPr>
          <p:cNvPicPr>
            <a:picLocks noChangeAspect="1"/>
          </p:cNvPicPr>
          <p:nvPr/>
        </p:nvPicPr>
        <p:blipFill>
          <a:blip r:embed="rId3"/>
          <a:stretch>
            <a:fillRect/>
          </a:stretch>
        </p:blipFill>
        <p:spPr>
          <a:xfrm>
            <a:off x="2164263" y="873578"/>
            <a:ext cx="1058359" cy="1058359"/>
          </a:xfrm>
          <a:prstGeom prst="rect">
            <a:avLst/>
          </a:prstGeom>
        </p:spPr>
      </p:pic>
      <p:pic>
        <p:nvPicPr>
          <p:cNvPr id="3" name="Picture 2">
            <a:extLst>
              <a:ext uri="{FF2B5EF4-FFF2-40B4-BE49-F238E27FC236}">
                <a16:creationId xmlns:a16="http://schemas.microsoft.com/office/drawing/2014/main" id="{5B28BE19-8F52-B64D-B7CF-6064AD8D5196}"/>
              </a:ext>
            </a:extLst>
          </p:cNvPr>
          <p:cNvPicPr>
            <a:picLocks noChangeAspect="1"/>
          </p:cNvPicPr>
          <p:nvPr/>
        </p:nvPicPr>
        <p:blipFill>
          <a:blip r:embed="rId4"/>
          <a:stretch>
            <a:fillRect/>
          </a:stretch>
        </p:blipFill>
        <p:spPr>
          <a:xfrm>
            <a:off x="4410657" y="1031729"/>
            <a:ext cx="1074895" cy="1074895"/>
          </a:xfrm>
          <a:prstGeom prst="rect">
            <a:avLst/>
          </a:prstGeom>
        </p:spPr>
      </p:pic>
      <p:pic>
        <p:nvPicPr>
          <p:cNvPr id="4" name="Picture 3">
            <a:extLst>
              <a:ext uri="{FF2B5EF4-FFF2-40B4-BE49-F238E27FC236}">
                <a16:creationId xmlns:a16="http://schemas.microsoft.com/office/drawing/2014/main" id="{A28E21E7-30C0-6B4C-BA38-D52A41123241}"/>
              </a:ext>
            </a:extLst>
          </p:cNvPr>
          <p:cNvPicPr>
            <a:picLocks noChangeAspect="1"/>
          </p:cNvPicPr>
          <p:nvPr/>
        </p:nvPicPr>
        <p:blipFill>
          <a:blip r:embed="rId5"/>
          <a:stretch>
            <a:fillRect/>
          </a:stretch>
        </p:blipFill>
        <p:spPr>
          <a:xfrm>
            <a:off x="6680707" y="1029625"/>
            <a:ext cx="1074895" cy="1074895"/>
          </a:xfrm>
          <a:prstGeom prst="rect">
            <a:avLst/>
          </a:prstGeom>
        </p:spPr>
      </p:pic>
      <p:pic>
        <p:nvPicPr>
          <p:cNvPr id="5" name="Picture 4">
            <a:extLst>
              <a:ext uri="{FF2B5EF4-FFF2-40B4-BE49-F238E27FC236}">
                <a16:creationId xmlns:a16="http://schemas.microsoft.com/office/drawing/2014/main" id="{6112A3DE-491D-6F4E-AC45-5318E02454CE}"/>
              </a:ext>
            </a:extLst>
          </p:cNvPr>
          <p:cNvPicPr>
            <a:picLocks noChangeAspect="1"/>
          </p:cNvPicPr>
          <p:nvPr/>
        </p:nvPicPr>
        <p:blipFill>
          <a:blip r:embed="rId6"/>
          <a:stretch>
            <a:fillRect/>
          </a:stretch>
        </p:blipFill>
        <p:spPr>
          <a:xfrm>
            <a:off x="9239887" y="4377168"/>
            <a:ext cx="941889" cy="941889"/>
          </a:xfrm>
          <a:prstGeom prst="rect">
            <a:avLst/>
          </a:prstGeom>
        </p:spPr>
      </p:pic>
      <p:pic>
        <p:nvPicPr>
          <p:cNvPr id="7" name="Picture 6">
            <a:extLst>
              <a:ext uri="{FF2B5EF4-FFF2-40B4-BE49-F238E27FC236}">
                <a16:creationId xmlns:a16="http://schemas.microsoft.com/office/drawing/2014/main" id="{438107B0-42FB-2A46-8CB3-B534BBC32816}"/>
              </a:ext>
            </a:extLst>
          </p:cNvPr>
          <p:cNvPicPr>
            <a:picLocks noChangeAspect="1"/>
          </p:cNvPicPr>
          <p:nvPr/>
        </p:nvPicPr>
        <p:blipFill>
          <a:blip r:embed="rId7"/>
          <a:stretch>
            <a:fillRect/>
          </a:stretch>
        </p:blipFill>
        <p:spPr>
          <a:xfrm>
            <a:off x="4390950" y="4401276"/>
            <a:ext cx="921158" cy="921158"/>
          </a:xfrm>
          <a:prstGeom prst="rect">
            <a:avLst/>
          </a:prstGeom>
        </p:spPr>
      </p:pic>
      <p:sp>
        <p:nvSpPr>
          <p:cNvPr id="10" name="The Science">
            <a:extLst>
              <a:ext uri="{FF2B5EF4-FFF2-40B4-BE49-F238E27FC236}">
                <a16:creationId xmlns:a16="http://schemas.microsoft.com/office/drawing/2014/main" id="{B1190426-58C5-0C4E-84A0-8FE41699E174}"/>
              </a:ext>
            </a:extLst>
          </p:cNvPr>
          <p:cNvSpPr txBox="1">
            <a:spLocks noGrp="1"/>
          </p:cNvSpPr>
          <p:nvPr>
            <p:ph type="title"/>
          </p:nvPr>
        </p:nvSpPr>
        <p:spPr>
          <a:xfrm>
            <a:off x="1524000" y="1"/>
            <a:ext cx="9144000" cy="1065793"/>
          </a:xfrm>
          <a:prstGeom prst="rect">
            <a:avLst/>
          </a:prstGeom>
        </p:spPr>
        <p:txBody>
          <a:bodyPr/>
          <a:lstStyle/>
          <a:p>
            <a:r>
              <a:rPr lang="en-US" err="1"/>
              <a:t>Kortsiktiga</a:t>
            </a:r>
            <a:r>
              <a:rPr lang="en-US"/>
              <a:t> </a:t>
            </a:r>
            <a:r>
              <a:rPr lang="en-US" err="1"/>
              <a:t>effekter</a:t>
            </a:r>
            <a:endParaRPr lang="sv-SE" err="1"/>
          </a:p>
        </p:txBody>
      </p:sp>
      <p:sp>
        <p:nvSpPr>
          <p:cNvPr id="11" name="The Science">
            <a:extLst>
              <a:ext uri="{FF2B5EF4-FFF2-40B4-BE49-F238E27FC236}">
                <a16:creationId xmlns:a16="http://schemas.microsoft.com/office/drawing/2014/main" id="{AE0EBB7E-84C1-444B-98CF-EF11703D0851}"/>
              </a:ext>
            </a:extLst>
          </p:cNvPr>
          <p:cNvSpPr txBox="1">
            <a:spLocks/>
          </p:cNvSpPr>
          <p:nvPr/>
        </p:nvSpPr>
        <p:spPr>
          <a:xfrm>
            <a:off x="1961579" y="2097512"/>
            <a:ext cx="1556427"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rmAutofit fontScale="97500"/>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Röda</a:t>
            </a:r>
            <a:r>
              <a:rPr lang="en-US" sz="2200" b="1" i="1"/>
              <a:t> </a:t>
            </a:r>
            <a:r>
              <a:rPr lang="en-US" sz="2200" b="1" i="1" err="1"/>
              <a:t>ögon</a:t>
            </a:r>
            <a:endParaRPr lang="sv-SE" err="1"/>
          </a:p>
        </p:txBody>
      </p:sp>
      <p:sp>
        <p:nvSpPr>
          <p:cNvPr id="12" name="The Science">
            <a:extLst>
              <a:ext uri="{FF2B5EF4-FFF2-40B4-BE49-F238E27FC236}">
                <a16:creationId xmlns:a16="http://schemas.microsoft.com/office/drawing/2014/main" id="{312B29BC-BAA7-624D-A25C-85202196ED98}"/>
              </a:ext>
            </a:extLst>
          </p:cNvPr>
          <p:cNvSpPr txBox="1">
            <a:spLocks/>
          </p:cNvSpPr>
          <p:nvPr/>
        </p:nvSpPr>
        <p:spPr>
          <a:xfrm>
            <a:off x="8697676" y="5428291"/>
            <a:ext cx="2064631"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Autofit/>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Ökad</a:t>
            </a:r>
            <a:r>
              <a:rPr lang="en-US" sz="2200" b="1" i="1"/>
              <a:t> </a:t>
            </a:r>
            <a:r>
              <a:rPr lang="en-US" sz="2200" b="1" i="1" err="1"/>
              <a:t>hjärtfrekvens</a:t>
            </a:r>
            <a:endParaRPr lang="sv-SE" err="1"/>
          </a:p>
        </p:txBody>
      </p:sp>
      <p:sp>
        <p:nvSpPr>
          <p:cNvPr id="13" name="The Science">
            <a:extLst>
              <a:ext uri="{FF2B5EF4-FFF2-40B4-BE49-F238E27FC236}">
                <a16:creationId xmlns:a16="http://schemas.microsoft.com/office/drawing/2014/main" id="{4B51A9CB-A437-034C-9272-3F4667E0FA57}"/>
              </a:ext>
            </a:extLst>
          </p:cNvPr>
          <p:cNvSpPr txBox="1">
            <a:spLocks/>
          </p:cNvSpPr>
          <p:nvPr/>
        </p:nvSpPr>
        <p:spPr>
          <a:xfrm>
            <a:off x="4159580" y="2105840"/>
            <a:ext cx="1556427"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rmAutofit fontScale="97500"/>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r>
              <a:rPr lang="en-US" sz="2200" b="1" i="1"/>
              <a:t>Torr mun</a:t>
            </a:r>
          </a:p>
        </p:txBody>
      </p:sp>
      <p:sp>
        <p:nvSpPr>
          <p:cNvPr id="14" name="The Science">
            <a:extLst>
              <a:ext uri="{FF2B5EF4-FFF2-40B4-BE49-F238E27FC236}">
                <a16:creationId xmlns:a16="http://schemas.microsoft.com/office/drawing/2014/main" id="{2014C09B-1CD3-044C-9F23-9E9189258D5B}"/>
              </a:ext>
            </a:extLst>
          </p:cNvPr>
          <p:cNvSpPr txBox="1">
            <a:spLocks/>
          </p:cNvSpPr>
          <p:nvPr/>
        </p:nvSpPr>
        <p:spPr>
          <a:xfrm>
            <a:off x="6161847" y="2105840"/>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rmAutofit fontScale="97500"/>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Hudkänsla</a:t>
            </a:r>
            <a:endParaRPr lang="sv-SE" err="1"/>
          </a:p>
        </p:txBody>
      </p:sp>
      <p:sp>
        <p:nvSpPr>
          <p:cNvPr id="15" name="The Science">
            <a:extLst>
              <a:ext uri="{FF2B5EF4-FFF2-40B4-BE49-F238E27FC236}">
                <a16:creationId xmlns:a16="http://schemas.microsoft.com/office/drawing/2014/main" id="{9287518A-6C4B-8741-B181-4A9FE54845ED}"/>
              </a:ext>
            </a:extLst>
          </p:cNvPr>
          <p:cNvSpPr txBox="1">
            <a:spLocks/>
          </p:cNvSpPr>
          <p:nvPr/>
        </p:nvSpPr>
        <p:spPr>
          <a:xfrm>
            <a:off x="6303832" y="5422502"/>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Autofit/>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Avslappnade</a:t>
            </a:r>
            <a:r>
              <a:rPr lang="en-US" sz="2200" b="1" i="1"/>
              <a:t> </a:t>
            </a:r>
            <a:r>
              <a:rPr lang="en-US" sz="2200" b="1" i="1" err="1"/>
              <a:t>musker</a:t>
            </a:r>
            <a:endParaRPr lang="sv-SE" err="1"/>
          </a:p>
        </p:txBody>
      </p:sp>
      <p:sp>
        <p:nvSpPr>
          <p:cNvPr id="16" name="The Science">
            <a:extLst>
              <a:ext uri="{FF2B5EF4-FFF2-40B4-BE49-F238E27FC236}">
                <a16:creationId xmlns:a16="http://schemas.microsoft.com/office/drawing/2014/main" id="{CC33ED15-17E3-C34F-BC76-93C576A97539}"/>
              </a:ext>
            </a:extLst>
          </p:cNvPr>
          <p:cNvSpPr txBox="1">
            <a:spLocks/>
          </p:cNvSpPr>
          <p:nvPr/>
        </p:nvSpPr>
        <p:spPr>
          <a:xfrm>
            <a:off x="3881486" y="5442668"/>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Autofit/>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Förändrad</a:t>
            </a:r>
            <a:r>
              <a:rPr lang="en-US" sz="2200" b="1" i="1"/>
              <a:t> </a:t>
            </a:r>
            <a:r>
              <a:rPr lang="en-US" sz="2200" b="1" i="1" err="1"/>
              <a:t>uppfattning</a:t>
            </a:r>
            <a:endParaRPr lang="sv-SE" err="1"/>
          </a:p>
        </p:txBody>
      </p:sp>
      <p:pic>
        <p:nvPicPr>
          <p:cNvPr id="9" name="Picture 8">
            <a:extLst>
              <a:ext uri="{FF2B5EF4-FFF2-40B4-BE49-F238E27FC236}">
                <a16:creationId xmlns:a16="http://schemas.microsoft.com/office/drawing/2014/main" id="{87E6BB9F-3090-164A-9FF8-E51436B9EE48}"/>
              </a:ext>
            </a:extLst>
          </p:cNvPr>
          <p:cNvPicPr>
            <a:picLocks noChangeAspect="1"/>
          </p:cNvPicPr>
          <p:nvPr/>
        </p:nvPicPr>
        <p:blipFill>
          <a:blip r:embed="rId8"/>
          <a:stretch>
            <a:fillRect/>
          </a:stretch>
        </p:blipFill>
        <p:spPr>
          <a:xfrm>
            <a:off x="6988277" y="2831249"/>
            <a:ext cx="747300" cy="747300"/>
          </a:xfrm>
          <a:prstGeom prst="rect">
            <a:avLst/>
          </a:prstGeom>
        </p:spPr>
      </p:pic>
      <p:pic>
        <p:nvPicPr>
          <p:cNvPr id="17" name="Picture 16">
            <a:extLst>
              <a:ext uri="{FF2B5EF4-FFF2-40B4-BE49-F238E27FC236}">
                <a16:creationId xmlns:a16="http://schemas.microsoft.com/office/drawing/2014/main" id="{ECEC7867-A755-D54D-A137-AC8FD5891022}"/>
              </a:ext>
            </a:extLst>
          </p:cNvPr>
          <p:cNvPicPr>
            <a:picLocks noChangeAspect="1"/>
          </p:cNvPicPr>
          <p:nvPr/>
        </p:nvPicPr>
        <p:blipFill>
          <a:blip r:embed="rId9"/>
          <a:stretch>
            <a:fillRect/>
          </a:stretch>
        </p:blipFill>
        <p:spPr>
          <a:xfrm>
            <a:off x="9156993" y="1044002"/>
            <a:ext cx="1074895" cy="1074895"/>
          </a:xfrm>
          <a:prstGeom prst="rect">
            <a:avLst/>
          </a:prstGeom>
        </p:spPr>
      </p:pic>
      <p:pic>
        <p:nvPicPr>
          <p:cNvPr id="19" name="Picture 18">
            <a:extLst>
              <a:ext uri="{FF2B5EF4-FFF2-40B4-BE49-F238E27FC236}">
                <a16:creationId xmlns:a16="http://schemas.microsoft.com/office/drawing/2014/main" id="{938F6631-620D-FB48-8761-90B0F508C25D}"/>
              </a:ext>
            </a:extLst>
          </p:cNvPr>
          <p:cNvPicPr>
            <a:picLocks noChangeAspect="1"/>
          </p:cNvPicPr>
          <p:nvPr/>
        </p:nvPicPr>
        <p:blipFill>
          <a:blip r:embed="rId10"/>
          <a:stretch>
            <a:fillRect/>
          </a:stretch>
        </p:blipFill>
        <p:spPr>
          <a:xfrm>
            <a:off x="2121076" y="2720955"/>
            <a:ext cx="1087222" cy="1087222"/>
          </a:xfrm>
          <a:prstGeom prst="rect">
            <a:avLst/>
          </a:prstGeom>
        </p:spPr>
      </p:pic>
      <p:pic>
        <p:nvPicPr>
          <p:cNvPr id="20" name="Picture 19">
            <a:extLst>
              <a:ext uri="{FF2B5EF4-FFF2-40B4-BE49-F238E27FC236}">
                <a16:creationId xmlns:a16="http://schemas.microsoft.com/office/drawing/2014/main" id="{C7E7647C-5DB3-C24E-A33C-3017A90B8CD4}"/>
              </a:ext>
            </a:extLst>
          </p:cNvPr>
          <p:cNvPicPr>
            <a:picLocks noChangeAspect="1"/>
          </p:cNvPicPr>
          <p:nvPr/>
        </p:nvPicPr>
        <p:blipFill>
          <a:blip r:embed="rId11"/>
          <a:stretch>
            <a:fillRect/>
          </a:stretch>
        </p:blipFill>
        <p:spPr>
          <a:xfrm>
            <a:off x="9223495" y="2676446"/>
            <a:ext cx="941888" cy="941888"/>
          </a:xfrm>
          <a:prstGeom prst="rect">
            <a:avLst/>
          </a:prstGeom>
        </p:spPr>
      </p:pic>
      <p:pic>
        <p:nvPicPr>
          <p:cNvPr id="21" name="Picture 20">
            <a:extLst>
              <a:ext uri="{FF2B5EF4-FFF2-40B4-BE49-F238E27FC236}">
                <a16:creationId xmlns:a16="http://schemas.microsoft.com/office/drawing/2014/main" id="{3F6F6015-994B-5349-9F69-D03182E2A835}"/>
              </a:ext>
            </a:extLst>
          </p:cNvPr>
          <p:cNvPicPr>
            <a:picLocks noChangeAspect="1"/>
          </p:cNvPicPr>
          <p:nvPr/>
        </p:nvPicPr>
        <p:blipFill>
          <a:blip r:embed="rId12"/>
          <a:stretch>
            <a:fillRect/>
          </a:stretch>
        </p:blipFill>
        <p:spPr>
          <a:xfrm>
            <a:off x="1964473" y="4143720"/>
            <a:ext cx="1400429" cy="1400429"/>
          </a:xfrm>
          <a:prstGeom prst="rect">
            <a:avLst/>
          </a:prstGeom>
        </p:spPr>
      </p:pic>
      <p:pic>
        <p:nvPicPr>
          <p:cNvPr id="23" name="Picture 22">
            <a:extLst>
              <a:ext uri="{FF2B5EF4-FFF2-40B4-BE49-F238E27FC236}">
                <a16:creationId xmlns:a16="http://schemas.microsoft.com/office/drawing/2014/main" id="{956091F8-03CB-7F4F-A96B-D10E10F3E9CF}"/>
              </a:ext>
            </a:extLst>
          </p:cNvPr>
          <p:cNvPicPr>
            <a:picLocks noChangeAspect="1"/>
          </p:cNvPicPr>
          <p:nvPr/>
        </p:nvPicPr>
        <p:blipFill>
          <a:blip r:embed="rId13"/>
          <a:stretch>
            <a:fillRect/>
          </a:stretch>
        </p:blipFill>
        <p:spPr>
          <a:xfrm>
            <a:off x="4426209" y="2819619"/>
            <a:ext cx="901911" cy="901911"/>
          </a:xfrm>
          <a:prstGeom prst="rect">
            <a:avLst/>
          </a:prstGeom>
        </p:spPr>
      </p:pic>
      <p:sp>
        <p:nvSpPr>
          <p:cNvPr id="25" name="The Science">
            <a:extLst>
              <a:ext uri="{FF2B5EF4-FFF2-40B4-BE49-F238E27FC236}">
                <a16:creationId xmlns:a16="http://schemas.microsoft.com/office/drawing/2014/main" id="{68925AA7-51A4-5E4D-B863-F85EB42E4FB9}"/>
              </a:ext>
            </a:extLst>
          </p:cNvPr>
          <p:cNvSpPr txBox="1">
            <a:spLocks/>
          </p:cNvSpPr>
          <p:nvPr/>
        </p:nvSpPr>
        <p:spPr>
          <a:xfrm>
            <a:off x="1531525" y="3774374"/>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fontScale="97500"/>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pPr hangingPunct="1"/>
            <a:r>
              <a:rPr lang="en-US" sz="2200" b="1" i="1"/>
              <a:t>Paranoia</a:t>
            </a:r>
          </a:p>
        </p:txBody>
      </p:sp>
      <p:sp>
        <p:nvSpPr>
          <p:cNvPr id="26" name="The Science">
            <a:extLst>
              <a:ext uri="{FF2B5EF4-FFF2-40B4-BE49-F238E27FC236}">
                <a16:creationId xmlns:a16="http://schemas.microsoft.com/office/drawing/2014/main" id="{AF04FAFA-B356-EA46-BC19-E8DF8B76C33D}"/>
              </a:ext>
            </a:extLst>
          </p:cNvPr>
          <p:cNvSpPr txBox="1">
            <a:spLocks/>
          </p:cNvSpPr>
          <p:nvPr/>
        </p:nvSpPr>
        <p:spPr>
          <a:xfrm>
            <a:off x="8551869" y="2105840"/>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rmAutofit fontScale="97500"/>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Minnesförlust</a:t>
            </a:r>
            <a:endParaRPr lang="sv-SE" err="1"/>
          </a:p>
        </p:txBody>
      </p:sp>
      <p:sp>
        <p:nvSpPr>
          <p:cNvPr id="27" name="The Science">
            <a:extLst>
              <a:ext uri="{FF2B5EF4-FFF2-40B4-BE49-F238E27FC236}">
                <a16:creationId xmlns:a16="http://schemas.microsoft.com/office/drawing/2014/main" id="{55570C13-1A14-EB45-8975-30A7D4548AC6}"/>
              </a:ext>
            </a:extLst>
          </p:cNvPr>
          <p:cNvSpPr txBox="1">
            <a:spLocks/>
          </p:cNvSpPr>
          <p:nvPr/>
        </p:nvSpPr>
        <p:spPr>
          <a:xfrm>
            <a:off x="1527398" y="5448458"/>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Autofit/>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Fördröjd</a:t>
            </a:r>
            <a:r>
              <a:rPr lang="en-US" sz="2200" b="1" i="1"/>
              <a:t> </a:t>
            </a:r>
            <a:r>
              <a:rPr lang="en-US" sz="2200" b="1" i="1" err="1"/>
              <a:t>reaktion</a:t>
            </a:r>
            <a:endParaRPr lang="sv-SE" err="1"/>
          </a:p>
        </p:txBody>
      </p:sp>
      <p:sp>
        <p:nvSpPr>
          <p:cNvPr id="28" name="The Science">
            <a:extLst>
              <a:ext uri="{FF2B5EF4-FFF2-40B4-BE49-F238E27FC236}">
                <a16:creationId xmlns:a16="http://schemas.microsoft.com/office/drawing/2014/main" id="{4351037E-C66C-8244-AF1D-1465E37B055F}"/>
              </a:ext>
            </a:extLst>
          </p:cNvPr>
          <p:cNvSpPr txBox="1">
            <a:spLocks/>
          </p:cNvSpPr>
          <p:nvPr/>
        </p:nvSpPr>
        <p:spPr>
          <a:xfrm>
            <a:off x="6161846" y="3726590"/>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Autofit/>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Ökad</a:t>
            </a:r>
            <a:r>
              <a:rPr lang="en-US" sz="2200" b="1" i="1"/>
              <a:t> </a:t>
            </a:r>
            <a:r>
              <a:rPr lang="en-US" sz="2200" b="1" i="1" err="1"/>
              <a:t>aptit</a:t>
            </a:r>
            <a:endParaRPr lang="sv-SE" err="1"/>
          </a:p>
        </p:txBody>
      </p:sp>
      <p:sp>
        <p:nvSpPr>
          <p:cNvPr id="29" name="The Science">
            <a:extLst>
              <a:ext uri="{FF2B5EF4-FFF2-40B4-BE49-F238E27FC236}">
                <a16:creationId xmlns:a16="http://schemas.microsoft.com/office/drawing/2014/main" id="{1D078164-98E0-354A-9CB0-C1C3054A248E}"/>
              </a:ext>
            </a:extLst>
          </p:cNvPr>
          <p:cNvSpPr txBox="1">
            <a:spLocks/>
          </p:cNvSpPr>
          <p:nvPr/>
        </p:nvSpPr>
        <p:spPr>
          <a:xfrm>
            <a:off x="3879370" y="3564044"/>
            <a:ext cx="2001824" cy="801467"/>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rmAutofit fontScale="97500"/>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1800" b="1" i="1" err="1"/>
              <a:t>Nedsatt</a:t>
            </a:r>
            <a:r>
              <a:rPr lang="en-US" sz="1800" b="1" i="1"/>
              <a:t> </a:t>
            </a:r>
            <a:r>
              <a:rPr lang="en-US" sz="1800" b="1" i="1" err="1"/>
              <a:t>motorik</a:t>
            </a:r>
            <a:endParaRPr lang="sv-SE" err="1"/>
          </a:p>
        </p:txBody>
      </p:sp>
      <p:sp>
        <p:nvSpPr>
          <p:cNvPr id="31" name="The Science">
            <a:extLst>
              <a:ext uri="{FF2B5EF4-FFF2-40B4-BE49-F238E27FC236}">
                <a16:creationId xmlns:a16="http://schemas.microsoft.com/office/drawing/2014/main" id="{E6BE0026-DA0D-3644-A8B0-44DD185FB8DF}"/>
              </a:ext>
            </a:extLst>
          </p:cNvPr>
          <p:cNvSpPr txBox="1">
            <a:spLocks/>
          </p:cNvSpPr>
          <p:nvPr/>
        </p:nvSpPr>
        <p:spPr>
          <a:xfrm>
            <a:off x="8644929" y="3672355"/>
            <a:ext cx="2112613" cy="467566"/>
          </a:xfrm>
          <a:prstGeom prst="rect">
            <a:avLst/>
          </a:prstGeom>
          <a:ln w="12700">
            <a:miter lim="400000"/>
          </a:ln>
          <a:extLst>
            <a:ext uri="{C572A759-6A51-4108-AA02-DFA0A04FC94B}">
              <ma14:wrappingTextBoxFlag xmlns="" xmlns:ma14="http://schemas.microsoft.com/office/mac/drawingml/2011/main" val="1"/>
            </a:ext>
          </a:extLst>
        </p:spPr>
        <p:txBody>
          <a:bodyPr lIns="45719" tIns="45720" rIns="45719" bIns="45720" anchor="ctr">
            <a:normAutofit fontScale="97500"/>
          </a:bodyPr>
          <a:lst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a:lstStyle>
          <a:p>
            <a:r>
              <a:rPr lang="en-US" sz="2200" b="1" i="1" err="1"/>
              <a:t>Njutning</a:t>
            </a:r>
            <a:r>
              <a:rPr lang="en-US" sz="2200" b="1" i="1"/>
              <a:t>/</a:t>
            </a:r>
            <a:r>
              <a:rPr lang="en-US" sz="2200" b="1" i="1" err="1"/>
              <a:t>lycka</a:t>
            </a:r>
            <a:endParaRPr lang="sv-SE" err="1"/>
          </a:p>
        </p:txBody>
      </p:sp>
      <p:pic>
        <p:nvPicPr>
          <p:cNvPr id="8" name="Bildobjekt 7">
            <a:extLst>
              <a:ext uri="{FF2B5EF4-FFF2-40B4-BE49-F238E27FC236}">
                <a16:creationId xmlns:a16="http://schemas.microsoft.com/office/drawing/2014/main" id="{F48811EC-687E-4964-675C-3051F9F9E929}"/>
              </a:ext>
            </a:extLst>
          </p:cNvPr>
          <p:cNvPicPr>
            <a:picLocks noChangeAspect="1"/>
          </p:cNvPicPr>
          <p:nvPr/>
        </p:nvPicPr>
        <p:blipFill>
          <a:blip r:embed="rId14"/>
          <a:stretch>
            <a:fillRect/>
          </a:stretch>
        </p:blipFill>
        <p:spPr>
          <a:xfrm>
            <a:off x="6676844" y="4110485"/>
            <a:ext cx="1239330" cy="1440612"/>
          </a:xfrm>
          <a:prstGeom prst="rect">
            <a:avLst/>
          </a:prstGeom>
        </p:spPr>
      </p:pic>
    </p:spTree>
    <p:extLst>
      <p:ext uri="{BB962C8B-B14F-4D97-AF65-F5344CB8AC3E}">
        <p14:creationId xmlns:p14="http://schemas.microsoft.com/office/powerpoint/2010/main" val="427902572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fade">
                                      <p:cBhvr>
                                        <p:cTn id="10" dur="500"/>
                                        <p:tgtEl>
                                          <p:spTgt spid="11">
                                            <p:txEl>
                                              <p:pRg st="0" end="0"/>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nodeType="withEffect">
                                  <p:stCondLst>
                                    <p:cond delay="250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10" presetClass="entr" presetSubtype="0" fill="hold" grpId="0" nodeType="withEffect">
                                  <p:stCondLst>
                                    <p:cond delay="250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ntr" presetSubtype="0" fill="hold" nodeType="withEffect">
                                  <p:stCondLst>
                                    <p:cond delay="400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grpId="0" nodeType="withEffect">
                                  <p:stCondLst>
                                    <p:cond delay="40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nodeType="withEffect">
                                  <p:stCondLst>
                                    <p:cond delay="600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600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par>
                                <p:cTn id="35" presetID="10" presetClass="entr" presetSubtype="0" fill="hold" nodeType="withEffect">
                                  <p:stCondLst>
                                    <p:cond delay="75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750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500"/>
                                        <p:tgtEl>
                                          <p:spTgt spid="28"/>
                                        </p:tgtEl>
                                      </p:cBhvr>
                                    </p:animEffect>
                                  </p:childTnLst>
                                </p:cTn>
                              </p:par>
                              <p:par>
                                <p:cTn id="41" presetID="10" presetClass="entr" presetSubtype="0" fill="hold" grpId="0" nodeType="withEffect">
                                  <p:stCondLst>
                                    <p:cond delay="900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mph" presetSubtype="0" nodeType="clickEffect">
                                  <p:stCondLst>
                                    <p:cond delay="0"/>
                                  </p:stCondLst>
                                  <p:childTnLst>
                                    <p:set>
                                      <p:cBhvr>
                                        <p:cTn id="47" dur="indefinite"/>
                                        <p:tgtEl>
                                          <p:spTgt spid="2"/>
                                        </p:tgtEl>
                                        <p:attrNameLst>
                                          <p:attrName>style.opacity</p:attrName>
                                        </p:attrNameLst>
                                      </p:cBhvr>
                                      <p:to>
                                        <p:strVal val="0.25"/>
                                      </p:to>
                                    </p:set>
                                    <p:animEffect filter="image" prLst="opacity: 0.25">
                                      <p:cBhvr rctx="IE">
                                        <p:cTn id="48" dur="indefinite"/>
                                        <p:tgtEl>
                                          <p:spTgt spid="2"/>
                                        </p:tgtEl>
                                      </p:cBhvr>
                                    </p:animEffect>
                                  </p:childTnLst>
                                </p:cTn>
                              </p:par>
                              <p:par>
                                <p:cTn id="49" presetID="9" presetClass="emph" presetSubtype="0" grpId="0" nodeType="withEffect">
                                  <p:stCondLst>
                                    <p:cond delay="0"/>
                                  </p:stCondLst>
                                  <p:childTnLst>
                                    <p:set>
                                      <p:cBhvr>
                                        <p:cTn id="50" dur="indefinite"/>
                                        <p:tgtEl>
                                          <p:spTgt spid="11">
                                            <p:bg/>
                                          </p:spTgt>
                                        </p:tgtEl>
                                        <p:attrNameLst>
                                          <p:attrName>style.opacity</p:attrName>
                                        </p:attrNameLst>
                                      </p:cBhvr>
                                      <p:to>
                                        <p:strVal val="0.25"/>
                                      </p:to>
                                    </p:set>
                                    <p:animEffect filter="image" prLst="opacity: 0.25">
                                      <p:cBhvr rctx="IE">
                                        <p:cTn id="51" dur="indefinite"/>
                                        <p:tgtEl>
                                          <p:spTgt spid="11">
                                            <p:bg/>
                                          </p:spTgt>
                                        </p:tgtEl>
                                      </p:cBhvr>
                                    </p:animEffect>
                                  </p:childTnLst>
                                </p:cTn>
                              </p:par>
                              <p:par>
                                <p:cTn id="52" presetID="9" presetClass="emph" presetSubtype="0" grpId="0" nodeType="withEffect">
                                  <p:stCondLst>
                                    <p:cond delay="0"/>
                                  </p:stCondLst>
                                  <p:childTnLst>
                                    <p:set>
                                      <p:cBhvr>
                                        <p:cTn id="53" dur="indefinite"/>
                                        <p:tgtEl>
                                          <p:spTgt spid="11">
                                            <p:txEl>
                                              <p:pRg st="0" end="0"/>
                                            </p:txEl>
                                          </p:spTgt>
                                        </p:tgtEl>
                                        <p:attrNameLst>
                                          <p:attrName>style.opacity</p:attrName>
                                        </p:attrNameLst>
                                      </p:cBhvr>
                                      <p:to>
                                        <p:strVal val="0.25"/>
                                      </p:to>
                                    </p:set>
                                    <p:animEffect filter="image" prLst="opacity: 0.25">
                                      <p:cBhvr rctx="IE">
                                        <p:cTn id="54" dur="indefinite"/>
                                        <p:tgtEl>
                                          <p:spTgt spid="11">
                                            <p:txEl>
                                              <p:pRg st="0" end="0"/>
                                            </p:txEl>
                                          </p:spTgt>
                                        </p:tgtEl>
                                      </p:cBhvr>
                                    </p:animEffect>
                                  </p:childTnLst>
                                </p:cTn>
                              </p:par>
                              <p:par>
                                <p:cTn id="55" presetID="9" presetClass="emph" presetSubtype="0" nodeType="withEffect">
                                  <p:stCondLst>
                                    <p:cond delay="0"/>
                                  </p:stCondLst>
                                  <p:childTnLst>
                                    <p:set>
                                      <p:cBhvr>
                                        <p:cTn id="56" dur="indefinite"/>
                                        <p:tgtEl>
                                          <p:spTgt spid="3"/>
                                        </p:tgtEl>
                                        <p:attrNameLst>
                                          <p:attrName>style.opacity</p:attrName>
                                        </p:attrNameLst>
                                      </p:cBhvr>
                                      <p:to>
                                        <p:strVal val="0.25"/>
                                      </p:to>
                                    </p:set>
                                    <p:animEffect filter="image" prLst="opacity: 0.25">
                                      <p:cBhvr rctx="IE">
                                        <p:cTn id="57" dur="indefinite"/>
                                        <p:tgtEl>
                                          <p:spTgt spid="3"/>
                                        </p:tgtEl>
                                      </p:cBhvr>
                                    </p:animEffect>
                                  </p:childTnLst>
                                </p:cTn>
                              </p:par>
                              <p:par>
                                <p:cTn id="58" presetID="9" presetClass="emph" presetSubtype="0" grpId="1" nodeType="withEffect">
                                  <p:stCondLst>
                                    <p:cond delay="0"/>
                                  </p:stCondLst>
                                  <p:childTnLst>
                                    <p:set>
                                      <p:cBhvr>
                                        <p:cTn id="59" dur="indefinite"/>
                                        <p:tgtEl>
                                          <p:spTgt spid="13"/>
                                        </p:tgtEl>
                                        <p:attrNameLst>
                                          <p:attrName>style.opacity</p:attrName>
                                        </p:attrNameLst>
                                      </p:cBhvr>
                                      <p:to>
                                        <p:strVal val="0.25"/>
                                      </p:to>
                                    </p:set>
                                    <p:animEffect filter="image" prLst="opacity: 0.25">
                                      <p:cBhvr rctx="IE">
                                        <p:cTn id="60" dur="indefinite"/>
                                        <p:tgtEl>
                                          <p:spTgt spid="13"/>
                                        </p:tgtEl>
                                      </p:cBhvr>
                                    </p:animEffect>
                                  </p:childTnLst>
                                </p:cTn>
                              </p:par>
                              <p:par>
                                <p:cTn id="61" presetID="9" presetClass="emph" presetSubtype="0" nodeType="withEffect">
                                  <p:stCondLst>
                                    <p:cond delay="0"/>
                                  </p:stCondLst>
                                  <p:childTnLst>
                                    <p:set>
                                      <p:cBhvr>
                                        <p:cTn id="62" dur="indefinite"/>
                                        <p:tgtEl>
                                          <p:spTgt spid="23"/>
                                        </p:tgtEl>
                                        <p:attrNameLst>
                                          <p:attrName>style.opacity</p:attrName>
                                        </p:attrNameLst>
                                      </p:cBhvr>
                                      <p:to>
                                        <p:strVal val="0.25"/>
                                      </p:to>
                                    </p:set>
                                    <p:animEffect filter="image" prLst="opacity: 0.25">
                                      <p:cBhvr rctx="IE">
                                        <p:cTn id="63" dur="indefinite"/>
                                        <p:tgtEl>
                                          <p:spTgt spid="23"/>
                                        </p:tgtEl>
                                      </p:cBhvr>
                                    </p:animEffect>
                                  </p:childTnLst>
                                </p:cTn>
                              </p:par>
                              <p:par>
                                <p:cTn id="64" presetID="9" presetClass="emph" presetSubtype="0" grpId="1" nodeType="withEffect">
                                  <p:stCondLst>
                                    <p:cond delay="0"/>
                                  </p:stCondLst>
                                  <p:childTnLst>
                                    <p:set>
                                      <p:cBhvr>
                                        <p:cTn id="65" dur="indefinite"/>
                                        <p:tgtEl>
                                          <p:spTgt spid="29"/>
                                        </p:tgtEl>
                                        <p:attrNameLst>
                                          <p:attrName>style.opacity</p:attrName>
                                        </p:attrNameLst>
                                      </p:cBhvr>
                                      <p:to>
                                        <p:strVal val="0.25"/>
                                      </p:to>
                                    </p:set>
                                    <p:animEffect filter="image" prLst="opacity: 0.25">
                                      <p:cBhvr rctx="IE">
                                        <p:cTn id="66" dur="indefinite"/>
                                        <p:tgtEl>
                                          <p:spTgt spid="29"/>
                                        </p:tgtEl>
                                      </p:cBhvr>
                                    </p:animEffect>
                                  </p:childTnLst>
                                </p:cTn>
                              </p:par>
                              <p:par>
                                <p:cTn id="67" presetID="9" presetClass="emph" presetSubtype="0" nodeType="withEffect">
                                  <p:stCondLst>
                                    <p:cond delay="0"/>
                                  </p:stCondLst>
                                  <p:childTnLst>
                                    <p:set>
                                      <p:cBhvr>
                                        <p:cTn id="68" dur="indefinite"/>
                                        <p:tgtEl>
                                          <p:spTgt spid="9"/>
                                        </p:tgtEl>
                                        <p:attrNameLst>
                                          <p:attrName>style.opacity</p:attrName>
                                        </p:attrNameLst>
                                      </p:cBhvr>
                                      <p:to>
                                        <p:strVal val="0.25"/>
                                      </p:to>
                                    </p:set>
                                    <p:animEffect filter="image" prLst="opacity: 0.25">
                                      <p:cBhvr rctx="IE">
                                        <p:cTn id="69" dur="indefinite"/>
                                        <p:tgtEl>
                                          <p:spTgt spid="9"/>
                                        </p:tgtEl>
                                      </p:cBhvr>
                                    </p:animEffect>
                                  </p:childTnLst>
                                </p:cTn>
                              </p:par>
                              <p:par>
                                <p:cTn id="70" presetID="9" presetClass="emph" presetSubtype="0" grpId="1" nodeType="withEffect">
                                  <p:stCondLst>
                                    <p:cond delay="0"/>
                                  </p:stCondLst>
                                  <p:childTnLst>
                                    <p:set>
                                      <p:cBhvr>
                                        <p:cTn id="71" dur="indefinite"/>
                                        <p:tgtEl>
                                          <p:spTgt spid="28"/>
                                        </p:tgtEl>
                                        <p:attrNameLst>
                                          <p:attrName>style.opacity</p:attrName>
                                        </p:attrNameLst>
                                      </p:cBhvr>
                                      <p:to>
                                        <p:strVal val="0.25"/>
                                      </p:to>
                                    </p:set>
                                    <p:animEffect filter="image" prLst="opacity: 0.25">
                                      <p:cBhvr rctx="IE">
                                        <p:cTn id="72" dur="indefinite"/>
                                        <p:tgtEl>
                                          <p:spTgt spid="28"/>
                                        </p:tgtEl>
                                      </p:cBhvr>
                                    </p:animEffect>
                                  </p:childTnLst>
                                </p:cTn>
                              </p:par>
                              <p:par>
                                <p:cTn id="73" presetID="9" presetClass="emph" presetSubtype="0" nodeType="withEffect">
                                  <p:stCondLst>
                                    <p:cond delay="0"/>
                                  </p:stCondLst>
                                  <p:childTnLst>
                                    <p:set>
                                      <p:cBhvr>
                                        <p:cTn id="74" dur="indefinite"/>
                                        <p:tgtEl>
                                          <p:spTgt spid="21"/>
                                        </p:tgtEl>
                                        <p:attrNameLst>
                                          <p:attrName>style.opacity</p:attrName>
                                        </p:attrNameLst>
                                      </p:cBhvr>
                                      <p:to>
                                        <p:strVal val="0.25"/>
                                      </p:to>
                                    </p:set>
                                    <p:animEffect filter="image" prLst="opacity: 0.25">
                                      <p:cBhvr rctx="IE">
                                        <p:cTn id="75" dur="indefinite"/>
                                        <p:tgtEl>
                                          <p:spTgt spid="21"/>
                                        </p:tgtEl>
                                      </p:cBhvr>
                                    </p:animEffect>
                                  </p:childTnLst>
                                </p:cTn>
                              </p:par>
                              <p:par>
                                <p:cTn id="76" presetID="9" presetClass="emph" presetSubtype="0" grpId="1" nodeType="withEffect">
                                  <p:stCondLst>
                                    <p:cond delay="0"/>
                                  </p:stCondLst>
                                  <p:childTnLst>
                                    <p:set>
                                      <p:cBhvr>
                                        <p:cTn id="77" dur="indefinite"/>
                                        <p:tgtEl>
                                          <p:spTgt spid="27"/>
                                        </p:tgtEl>
                                        <p:attrNameLst>
                                          <p:attrName>style.opacity</p:attrName>
                                        </p:attrNameLst>
                                      </p:cBhvr>
                                      <p:to>
                                        <p:strVal val="0.25"/>
                                      </p:to>
                                    </p:set>
                                    <p:animEffect filter="image" prLst="opacity: 0.25">
                                      <p:cBhvr rctx="IE">
                                        <p:cTn id="78" dur="indefinite"/>
                                        <p:tgtEl>
                                          <p:spTgt spid="27"/>
                                        </p:tgtEl>
                                      </p:cBhvr>
                                    </p:animEffect>
                                  </p:childTnLst>
                                </p:cTn>
                              </p:par>
                              <p:par>
                                <p:cTn id="79" presetID="9" presetClass="emph" presetSubtype="0" grpId="1" nodeType="withEffect">
                                  <p:stCondLst>
                                    <p:cond delay="0"/>
                                  </p:stCondLst>
                                  <p:childTnLst>
                                    <p:set>
                                      <p:cBhvr>
                                        <p:cTn id="80" dur="indefinite"/>
                                        <p:tgtEl>
                                          <p:spTgt spid="15"/>
                                        </p:tgtEl>
                                        <p:attrNameLst>
                                          <p:attrName>style.opacity</p:attrName>
                                        </p:attrNameLst>
                                      </p:cBhvr>
                                      <p:to>
                                        <p:strVal val="0.25"/>
                                      </p:to>
                                    </p:set>
                                    <p:animEffect filter="image" prLst="opacity: 0.25">
                                      <p:cBhvr rctx="IE">
                                        <p:cTn id="81" dur="indefinite"/>
                                        <p:tgtEl>
                                          <p:spTgt spid="15"/>
                                        </p:tgtEl>
                                      </p:cBhvr>
                                    </p:animEffect>
                                  </p:childTnLst>
                                </p:cTn>
                              </p:par>
                              <p:par>
                                <p:cTn id="82" presetID="9" presetClass="emph" presetSubtype="0" nodeType="withEffect">
                                  <p:stCondLst>
                                    <p:cond delay="0"/>
                                  </p:stCondLst>
                                  <p:childTnLst>
                                    <p:set>
                                      <p:cBhvr>
                                        <p:cTn id="83" dur="indefinite"/>
                                        <p:tgtEl>
                                          <p:spTgt spid="5"/>
                                        </p:tgtEl>
                                        <p:attrNameLst>
                                          <p:attrName>style.opacity</p:attrName>
                                        </p:attrNameLst>
                                      </p:cBhvr>
                                      <p:to>
                                        <p:strVal val="0.25"/>
                                      </p:to>
                                    </p:set>
                                    <p:animEffect filter="image" prLst="opacity: 0.25">
                                      <p:cBhvr rctx="IE">
                                        <p:cTn id="84" dur="indefinite"/>
                                        <p:tgtEl>
                                          <p:spTgt spid="5"/>
                                        </p:tgtEl>
                                      </p:cBhvr>
                                    </p:animEffect>
                                  </p:childTnLst>
                                </p:cTn>
                              </p:par>
                              <p:par>
                                <p:cTn id="85" presetID="9" presetClass="emph" presetSubtype="0" grpId="1" nodeType="withEffect">
                                  <p:stCondLst>
                                    <p:cond delay="0"/>
                                  </p:stCondLst>
                                  <p:childTnLst>
                                    <p:set>
                                      <p:cBhvr>
                                        <p:cTn id="86" dur="indefinite"/>
                                        <p:tgtEl>
                                          <p:spTgt spid="12"/>
                                        </p:tgtEl>
                                        <p:attrNameLst>
                                          <p:attrName>style.opacity</p:attrName>
                                        </p:attrNameLst>
                                      </p:cBhvr>
                                      <p:to>
                                        <p:strVal val="0.25"/>
                                      </p:to>
                                    </p:set>
                                    <p:animEffect filter="image" prLst="opacity: 0.25">
                                      <p:cBhvr rctx="IE">
                                        <p:cTn id="87" dur="indefinite"/>
                                        <p:tgtEl>
                                          <p:spTgt spid="12"/>
                                        </p:tgtEl>
                                      </p:cBhvr>
                                    </p:animEffect>
                                  </p:childTnLst>
                                </p:cTn>
                              </p:par>
                              <p:par>
                                <p:cTn id="88" presetID="10" presetClass="entr" presetSubtype="0" fill="hold" nodeType="withEffect">
                                  <p:stCondLst>
                                    <p:cond delay="0"/>
                                  </p:stCondLst>
                                  <p:childTnLst>
                                    <p:set>
                                      <p:cBhvr>
                                        <p:cTn id="89" dur="1" fill="hold">
                                          <p:stCondLst>
                                            <p:cond delay="0"/>
                                          </p:stCondLst>
                                        </p:cTn>
                                        <p:tgtEl>
                                          <p:spTgt spid="4"/>
                                        </p:tgtEl>
                                        <p:attrNameLst>
                                          <p:attrName>style.visibility</p:attrName>
                                        </p:attrNameLst>
                                      </p:cBhvr>
                                      <p:to>
                                        <p:strVal val="visible"/>
                                      </p:to>
                                    </p:set>
                                    <p:animEffect transition="in" filter="fade">
                                      <p:cBhvr>
                                        <p:cTn id="90" dur="500"/>
                                        <p:tgtEl>
                                          <p:spTgt spid="4"/>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500"/>
                                        <p:tgtEl>
                                          <p:spTgt spid="14"/>
                                        </p:tgtEl>
                                      </p:cBhvr>
                                    </p:animEffect>
                                  </p:childTnLst>
                                </p:cTn>
                              </p:par>
                              <p:par>
                                <p:cTn id="94" presetID="10" presetClass="entr" presetSubtype="0" fill="hold" nodeType="withEffect">
                                  <p:stCondLst>
                                    <p:cond delay="1500"/>
                                  </p:stCondLst>
                                  <p:childTnLst>
                                    <p:set>
                                      <p:cBhvr>
                                        <p:cTn id="95" dur="1" fill="hold">
                                          <p:stCondLst>
                                            <p:cond delay="0"/>
                                          </p:stCondLst>
                                        </p:cTn>
                                        <p:tgtEl>
                                          <p:spTgt spid="17"/>
                                        </p:tgtEl>
                                        <p:attrNameLst>
                                          <p:attrName>style.visibility</p:attrName>
                                        </p:attrNameLst>
                                      </p:cBhvr>
                                      <p:to>
                                        <p:strVal val="visible"/>
                                      </p:to>
                                    </p:set>
                                    <p:animEffect transition="in" filter="fade">
                                      <p:cBhvr>
                                        <p:cTn id="96" dur="500"/>
                                        <p:tgtEl>
                                          <p:spTgt spid="17"/>
                                        </p:tgtEl>
                                      </p:cBhvr>
                                    </p:animEffect>
                                  </p:childTnLst>
                                </p:cTn>
                              </p:par>
                              <p:par>
                                <p:cTn id="97" presetID="10" presetClass="entr" presetSubtype="0" fill="hold" grpId="0" nodeType="withEffect">
                                  <p:stCondLst>
                                    <p:cond delay="1500"/>
                                  </p:stCondLst>
                                  <p:childTnLst>
                                    <p:set>
                                      <p:cBhvr>
                                        <p:cTn id="98" dur="1" fill="hold">
                                          <p:stCondLst>
                                            <p:cond delay="0"/>
                                          </p:stCondLst>
                                        </p:cTn>
                                        <p:tgtEl>
                                          <p:spTgt spid="26"/>
                                        </p:tgtEl>
                                        <p:attrNameLst>
                                          <p:attrName>style.visibility</p:attrName>
                                        </p:attrNameLst>
                                      </p:cBhvr>
                                      <p:to>
                                        <p:strVal val="visible"/>
                                      </p:to>
                                    </p:set>
                                    <p:animEffect transition="in" filter="fade">
                                      <p:cBhvr>
                                        <p:cTn id="99" dur="500"/>
                                        <p:tgtEl>
                                          <p:spTgt spid="26"/>
                                        </p:tgtEl>
                                      </p:cBhvr>
                                    </p:animEffect>
                                  </p:childTnLst>
                                </p:cTn>
                              </p:par>
                              <p:par>
                                <p:cTn id="100" presetID="10" presetClass="entr" presetSubtype="0" fill="hold" nodeType="withEffect">
                                  <p:stCondLst>
                                    <p:cond delay="3000"/>
                                  </p:stCondLst>
                                  <p:childTnLst>
                                    <p:set>
                                      <p:cBhvr>
                                        <p:cTn id="101" dur="1" fill="hold">
                                          <p:stCondLst>
                                            <p:cond delay="0"/>
                                          </p:stCondLst>
                                        </p:cTn>
                                        <p:tgtEl>
                                          <p:spTgt spid="20"/>
                                        </p:tgtEl>
                                        <p:attrNameLst>
                                          <p:attrName>style.visibility</p:attrName>
                                        </p:attrNameLst>
                                      </p:cBhvr>
                                      <p:to>
                                        <p:strVal val="visible"/>
                                      </p:to>
                                    </p:set>
                                    <p:animEffect transition="in" filter="fade">
                                      <p:cBhvr>
                                        <p:cTn id="102" dur="500"/>
                                        <p:tgtEl>
                                          <p:spTgt spid="20"/>
                                        </p:tgtEl>
                                      </p:cBhvr>
                                    </p:animEffect>
                                  </p:childTnLst>
                                </p:cTn>
                              </p:par>
                              <p:par>
                                <p:cTn id="103" presetID="10" presetClass="entr" presetSubtype="0" fill="hold" grpId="0" nodeType="withEffect">
                                  <p:stCondLst>
                                    <p:cond delay="3000"/>
                                  </p:stCondLst>
                                  <p:childTnLst>
                                    <p:set>
                                      <p:cBhvr>
                                        <p:cTn id="104" dur="1" fill="hold">
                                          <p:stCondLst>
                                            <p:cond delay="0"/>
                                          </p:stCondLst>
                                        </p:cTn>
                                        <p:tgtEl>
                                          <p:spTgt spid="31"/>
                                        </p:tgtEl>
                                        <p:attrNameLst>
                                          <p:attrName>style.visibility</p:attrName>
                                        </p:attrNameLst>
                                      </p:cBhvr>
                                      <p:to>
                                        <p:strVal val="visible"/>
                                      </p:to>
                                    </p:set>
                                    <p:animEffect transition="in" filter="fade">
                                      <p:cBhvr>
                                        <p:cTn id="105" dur="500"/>
                                        <p:tgtEl>
                                          <p:spTgt spid="31"/>
                                        </p:tgtEl>
                                      </p:cBhvr>
                                    </p:animEffect>
                                  </p:childTnLst>
                                </p:cTn>
                              </p:par>
                              <p:par>
                                <p:cTn id="106" presetID="10" presetClass="entr" presetSubtype="0" fill="hold" nodeType="withEffect">
                                  <p:stCondLst>
                                    <p:cond delay="4500"/>
                                  </p:stCondLst>
                                  <p:childTnLst>
                                    <p:set>
                                      <p:cBhvr>
                                        <p:cTn id="107" dur="1" fill="hold">
                                          <p:stCondLst>
                                            <p:cond delay="0"/>
                                          </p:stCondLst>
                                        </p:cTn>
                                        <p:tgtEl>
                                          <p:spTgt spid="19"/>
                                        </p:tgtEl>
                                        <p:attrNameLst>
                                          <p:attrName>style.visibility</p:attrName>
                                        </p:attrNameLst>
                                      </p:cBhvr>
                                      <p:to>
                                        <p:strVal val="visible"/>
                                      </p:to>
                                    </p:set>
                                    <p:animEffect transition="in" filter="fade">
                                      <p:cBhvr>
                                        <p:cTn id="108" dur="500"/>
                                        <p:tgtEl>
                                          <p:spTgt spid="19"/>
                                        </p:tgtEl>
                                      </p:cBhvr>
                                    </p:animEffect>
                                  </p:childTnLst>
                                </p:cTn>
                              </p:par>
                              <p:par>
                                <p:cTn id="109" presetID="10" presetClass="entr" presetSubtype="0" fill="hold" grpId="0" nodeType="withEffect">
                                  <p:stCondLst>
                                    <p:cond delay="4500"/>
                                  </p:stCondLst>
                                  <p:childTnLst>
                                    <p:set>
                                      <p:cBhvr>
                                        <p:cTn id="110" dur="1" fill="hold">
                                          <p:stCondLst>
                                            <p:cond delay="0"/>
                                          </p:stCondLst>
                                        </p:cTn>
                                        <p:tgtEl>
                                          <p:spTgt spid="25"/>
                                        </p:tgtEl>
                                        <p:attrNameLst>
                                          <p:attrName>style.visibility</p:attrName>
                                        </p:attrNameLst>
                                      </p:cBhvr>
                                      <p:to>
                                        <p:strVal val="visible"/>
                                      </p:to>
                                    </p:set>
                                    <p:animEffect transition="in" filter="fade">
                                      <p:cBhvr>
                                        <p:cTn id="111" dur="500"/>
                                        <p:tgtEl>
                                          <p:spTgt spid="25"/>
                                        </p:tgtEl>
                                      </p:cBhvr>
                                    </p:animEffect>
                                  </p:childTnLst>
                                </p:cTn>
                              </p:par>
                              <p:par>
                                <p:cTn id="112" presetID="10" presetClass="entr" presetSubtype="0" fill="hold" nodeType="withEffect">
                                  <p:stCondLst>
                                    <p:cond delay="6000"/>
                                  </p:stCondLst>
                                  <p:childTnLst>
                                    <p:set>
                                      <p:cBhvr>
                                        <p:cTn id="113" dur="1" fill="hold">
                                          <p:stCondLst>
                                            <p:cond delay="0"/>
                                          </p:stCondLst>
                                        </p:cTn>
                                        <p:tgtEl>
                                          <p:spTgt spid="7"/>
                                        </p:tgtEl>
                                        <p:attrNameLst>
                                          <p:attrName>style.visibility</p:attrName>
                                        </p:attrNameLst>
                                      </p:cBhvr>
                                      <p:to>
                                        <p:strVal val="visible"/>
                                      </p:to>
                                    </p:set>
                                    <p:animEffect transition="in" filter="fade">
                                      <p:cBhvr>
                                        <p:cTn id="114" dur="500"/>
                                        <p:tgtEl>
                                          <p:spTgt spid="7"/>
                                        </p:tgtEl>
                                      </p:cBhvr>
                                    </p:animEffect>
                                  </p:childTnLst>
                                </p:cTn>
                              </p:par>
                              <p:par>
                                <p:cTn id="115" presetID="10" presetClass="entr" presetSubtype="0" fill="hold" grpId="0" nodeType="withEffect">
                                  <p:stCondLst>
                                    <p:cond delay="6000"/>
                                  </p:stCondLst>
                                  <p:childTnLst>
                                    <p:set>
                                      <p:cBhvr>
                                        <p:cTn id="116" dur="1" fill="hold">
                                          <p:stCondLst>
                                            <p:cond delay="0"/>
                                          </p:stCondLst>
                                        </p:cTn>
                                        <p:tgtEl>
                                          <p:spTgt spid="16"/>
                                        </p:tgtEl>
                                        <p:attrNameLst>
                                          <p:attrName>style.visibility</p:attrName>
                                        </p:attrNameLst>
                                      </p:cBhvr>
                                      <p:to>
                                        <p:strVal val="visible"/>
                                      </p:to>
                                    </p:set>
                                    <p:animEffect transition="in" filter="fade">
                                      <p:cBhvr>
                                        <p:cTn id="1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P spid="12" grpId="0" animBg="1"/>
      <p:bldP spid="12" grpId="1" animBg="1"/>
      <p:bldP spid="13" grpId="0" animBg="1"/>
      <p:bldP spid="13" grpId="1" animBg="1"/>
      <p:bldP spid="14" grpId="0" animBg="1"/>
      <p:bldP spid="15" grpId="0" animBg="1"/>
      <p:bldP spid="15" grpId="1" animBg="1"/>
      <p:bldP spid="16" grpId="0" animBg="1"/>
      <p:bldP spid="25" grpId="0" animBg="1"/>
      <p:bldP spid="26" grpId="0" animBg="1"/>
      <p:bldP spid="27" grpId="0" animBg="1"/>
      <p:bldP spid="27" grpId="1" animBg="1"/>
      <p:bldP spid="28" grpId="0" animBg="1"/>
      <p:bldP spid="28" grpId="1" animBg="1"/>
      <p:bldP spid="29" grpId="0" animBg="1"/>
      <p:bldP spid="29" grpId="1" animBg="1"/>
      <p:bldP spid="3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he Science">
            <a:extLst>
              <a:ext uri="{FF2B5EF4-FFF2-40B4-BE49-F238E27FC236}">
                <a16:creationId xmlns:a16="http://schemas.microsoft.com/office/drawing/2014/main" id="{0F0A7151-B5AF-1444-8265-C09FBADB5EAC}"/>
              </a:ext>
            </a:extLst>
          </p:cNvPr>
          <p:cNvSpPr txBox="1">
            <a:spLocks noGrp="1"/>
          </p:cNvSpPr>
          <p:nvPr>
            <p:ph type="title"/>
          </p:nvPr>
        </p:nvSpPr>
        <p:spPr>
          <a:xfrm>
            <a:off x="946727" y="246322"/>
            <a:ext cx="9144000" cy="1065793"/>
          </a:xfrm>
          <a:prstGeom prst="rect">
            <a:avLst/>
          </a:prstGeom>
        </p:spPr>
        <p:txBody>
          <a:bodyPr lIns="45719" tIns="45720" rIns="45719" bIns="45720" anchor="ctr">
            <a:normAutofit/>
          </a:bodyPr>
          <a:lstStyle/>
          <a:p>
            <a:r>
              <a:rPr lang="en-US" sz="4000" err="1"/>
              <a:t>Långsiktiga</a:t>
            </a:r>
            <a:r>
              <a:rPr lang="en-US" sz="4000"/>
              <a:t> </a:t>
            </a:r>
            <a:r>
              <a:rPr lang="en-US" sz="4000" err="1"/>
              <a:t>effekter</a:t>
            </a:r>
            <a:r>
              <a:rPr lang="en-US" sz="4000"/>
              <a:t> </a:t>
            </a:r>
            <a:endParaRPr lang="en-US" sz="4000" b="1"/>
          </a:p>
        </p:txBody>
      </p:sp>
      <p:pic>
        <p:nvPicPr>
          <p:cNvPr id="3" name="Bildobjekt 2" descr="En bild som visar clipart, tecknad serie, rita, illustration&#10;&#10;Automatiskt genererad beskrivning">
            <a:extLst>
              <a:ext uri="{FF2B5EF4-FFF2-40B4-BE49-F238E27FC236}">
                <a16:creationId xmlns:a16="http://schemas.microsoft.com/office/drawing/2014/main" id="{E23B9FAA-F708-0631-671A-09409683F5FA}"/>
              </a:ext>
            </a:extLst>
          </p:cNvPr>
          <p:cNvPicPr>
            <a:picLocks noChangeAspect="1"/>
          </p:cNvPicPr>
          <p:nvPr/>
        </p:nvPicPr>
        <p:blipFill>
          <a:blip r:embed="rId3"/>
          <a:stretch>
            <a:fillRect/>
          </a:stretch>
        </p:blipFill>
        <p:spPr>
          <a:xfrm>
            <a:off x="8678582" y="1799265"/>
            <a:ext cx="1414062" cy="1962584"/>
          </a:xfrm>
          <a:prstGeom prst="rect">
            <a:avLst/>
          </a:prstGeom>
        </p:spPr>
      </p:pic>
      <p:pic>
        <p:nvPicPr>
          <p:cNvPr id="4" name="Bildobjekt 3" descr="En bild som visar rita, konst&#10;&#10;Automatiskt genererad beskrivning">
            <a:extLst>
              <a:ext uri="{FF2B5EF4-FFF2-40B4-BE49-F238E27FC236}">
                <a16:creationId xmlns:a16="http://schemas.microsoft.com/office/drawing/2014/main" id="{872FB733-615F-1490-363C-A537BC737489}"/>
              </a:ext>
            </a:extLst>
          </p:cNvPr>
          <p:cNvPicPr>
            <a:picLocks noChangeAspect="1"/>
          </p:cNvPicPr>
          <p:nvPr/>
        </p:nvPicPr>
        <p:blipFill>
          <a:blip r:embed="rId4"/>
          <a:stretch>
            <a:fillRect/>
          </a:stretch>
        </p:blipFill>
        <p:spPr>
          <a:xfrm>
            <a:off x="4814022" y="1528045"/>
            <a:ext cx="2644615" cy="2259635"/>
          </a:xfrm>
          <a:prstGeom prst="rect">
            <a:avLst/>
          </a:prstGeom>
        </p:spPr>
      </p:pic>
      <p:pic>
        <p:nvPicPr>
          <p:cNvPr id="7" name="Bildobjekt 6" descr="En bild som visar svart, mörker&#10;&#10;Automatiskt genererad beskrivning">
            <a:extLst>
              <a:ext uri="{FF2B5EF4-FFF2-40B4-BE49-F238E27FC236}">
                <a16:creationId xmlns:a16="http://schemas.microsoft.com/office/drawing/2014/main" id="{96D1CCCE-E150-80F0-15E8-BEF31C7C1F49}"/>
              </a:ext>
            </a:extLst>
          </p:cNvPr>
          <p:cNvPicPr>
            <a:picLocks noChangeAspect="1"/>
          </p:cNvPicPr>
          <p:nvPr/>
        </p:nvPicPr>
        <p:blipFill>
          <a:blip r:embed="rId5"/>
          <a:srcRect l="21566" t="-872" r="23517" b="-732"/>
          <a:stretch/>
        </p:blipFill>
        <p:spPr>
          <a:xfrm>
            <a:off x="1619837" y="1803784"/>
            <a:ext cx="2259754" cy="4180817"/>
          </a:xfrm>
          <a:prstGeom prst="rect">
            <a:avLst/>
          </a:prstGeom>
        </p:spPr>
      </p:pic>
      <p:pic>
        <p:nvPicPr>
          <p:cNvPr id="6" name="Bildobjekt 5" descr="En bild som visar svart, mörker&#10;&#10;Automatiskt genererad beskrivning">
            <a:extLst>
              <a:ext uri="{FF2B5EF4-FFF2-40B4-BE49-F238E27FC236}">
                <a16:creationId xmlns:a16="http://schemas.microsoft.com/office/drawing/2014/main" id="{ABBA11F7-8E8D-DE96-125B-425957669679}"/>
              </a:ext>
            </a:extLst>
          </p:cNvPr>
          <p:cNvPicPr>
            <a:picLocks noChangeAspect="1"/>
          </p:cNvPicPr>
          <p:nvPr/>
        </p:nvPicPr>
        <p:blipFill>
          <a:blip r:embed="rId6"/>
          <a:stretch>
            <a:fillRect/>
          </a:stretch>
        </p:blipFill>
        <p:spPr>
          <a:xfrm>
            <a:off x="5014530" y="4167772"/>
            <a:ext cx="2237752" cy="1510511"/>
          </a:xfrm>
          <a:prstGeom prst="rect">
            <a:avLst/>
          </a:prstGeom>
        </p:spPr>
      </p:pic>
      <p:sp>
        <p:nvSpPr>
          <p:cNvPr id="9" name="Ellips 8">
            <a:extLst>
              <a:ext uri="{FF2B5EF4-FFF2-40B4-BE49-F238E27FC236}">
                <a16:creationId xmlns:a16="http://schemas.microsoft.com/office/drawing/2014/main" id="{ADB865E5-4322-FA38-BD84-A21C4A2A5737}"/>
              </a:ext>
            </a:extLst>
          </p:cNvPr>
          <p:cNvSpPr/>
          <p:nvPr/>
        </p:nvSpPr>
        <p:spPr>
          <a:xfrm>
            <a:off x="2847963" y="2834195"/>
            <a:ext cx="396816" cy="684363"/>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sp>
        <p:nvSpPr>
          <p:cNvPr id="12" name="Ellips 11">
            <a:extLst>
              <a:ext uri="{FF2B5EF4-FFF2-40B4-BE49-F238E27FC236}">
                <a16:creationId xmlns:a16="http://schemas.microsoft.com/office/drawing/2014/main" id="{26E98E0E-F02E-351D-D95C-DB33FDDD5CB6}"/>
              </a:ext>
            </a:extLst>
          </p:cNvPr>
          <p:cNvSpPr/>
          <p:nvPr/>
        </p:nvSpPr>
        <p:spPr>
          <a:xfrm>
            <a:off x="2354990" y="1823638"/>
            <a:ext cx="785004" cy="382438"/>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pic>
        <p:nvPicPr>
          <p:cNvPr id="13" name="Bildobjekt 12" descr="En bild som visar Tobaksprodukter, Cigarett, tändare&#10;&#10;Automatiskt genererad beskrivning">
            <a:extLst>
              <a:ext uri="{FF2B5EF4-FFF2-40B4-BE49-F238E27FC236}">
                <a16:creationId xmlns:a16="http://schemas.microsoft.com/office/drawing/2014/main" id="{22778FA2-9B02-A9C1-BF7D-B7AA65985A55}"/>
              </a:ext>
            </a:extLst>
          </p:cNvPr>
          <p:cNvPicPr>
            <a:picLocks noChangeAspect="1"/>
          </p:cNvPicPr>
          <p:nvPr/>
        </p:nvPicPr>
        <p:blipFill>
          <a:blip r:embed="rId7"/>
          <a:srcRect l="156" t="36720" r="3298"/>
          <a:stretch/>
        </p:blipFill>
        <p:spPr>
          <a:xfrm>
            <a:off x="8029752" y="4166795"/>
            <a:ext cx="2052780" cy="1584867"/>
          </a:xfrm>
          <a:prstGeom prst="rect">
            <a:avLst/>
          </a:prstGeom>
        </p:spPr>
      </p:pic>
      <p:sp>
        <p:nvSpPr>
          <p:cNvPr id="10" name="Ellips 9">
            <a:extLst>
              <a:ext uri="{FF2B5EF4-FFF2-40B4-BE49-F238E27FC236}">
                <a16:creationId xmlns:a16="http://schemas.microsoft.com/office/drawing/2014/main" id="{6967A595-03C7-F1F0-813A-FA89AB6CD017}"/>
              </a:ext>
            </a:extLst>
          </p:cNvPr>
          <p:cNvSpPr/>
          <p:nvPr/>
        </p:nvSpPr>
        <p:spPr>
          <a:xfrm>
            <a:off x="2353526" y="2782534"/>
            <a:ext cx="986288" cy="727495"/>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a:p>
        </p:txBody>
      </p:sp>
      <p:cxnSp>
        <p:nvCxnSpPr>
          <p:cNvPr id="2" name="Rak pilkoppling 1">
            <a:extLst>
              <a:ext uri="{FF2B5EF4-FFF2-40B4-BE49-F238E27FC236}">
                <a16:creationId xmlns:a16="http://schemas.microsoft.com/office/drawing/2014/main" id="{D7290145-72E6-5E14-A704-9BA13DAA7B6C}"/>
              </a:ext>
            </a:extLst>
          </p:cNvPr>
          <p:cNvCxnSpPr/>
          <p:nvPr/>
        </p:nvCxnSpPr>
        <p:spPr>
          <a:xfrm>
            <a:off x="3133241" y="2287291"/>
            <a:ext cx="2193009" cy="21155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4" name="Rak pilkoppling 13">
            <a:extLst>
              <a:ext uri="{FF2B5EF4-FFF2-40B4-BE49-F238E27FC236}">
                <a16:creationId xmlns:a16="http://schemas.microsoft.com/office/drawing/2014/main" id="{575CB449-8BDE-C84D-AA07-5227C75C95DD}"/>
              </a:ext>
            </a:extLst>
          </p:cNvPr>
          <p:cNvCxnSpPr>
            <a:cxnSpLocks/>
          </p:cNvCxnSpPr>
          <p:nvPr/>
        </p:nvCxnSpPr>
        <p:spPr>
          <a:xfrm flipV="1">
            <a:off x="3249478" y="2788400"/>
            <a:ext cx="1805552" cy="3642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Rak pilkoppling 14">
            <a:extLst>
              <a:ext uri="{FF2B5EF4-FFF2-40B4-BE49-F238E27FC236}">
                <a16:creationId xmlns:a16="http://schemas.microsoft.com/office/drawing/2014/main" id="{5E1791FB-A16C-42FD-D315-1B2104D2C5E0}"/>
              </a:ext>
            </a:extLst>
          </p:cNvPr>
          <p:cNvCxnSpPr>
            <a:cxnSpLocks/>
          </p:cNvCxnSpPr>
          <p:nvPr/>
        </p:nvCxnSpPr>
        <p:spPr>
          <a:xfrm flipV="1">
            <a:off x="3365714" y="2956298"/>
            <a:ext cx="5344331" cy="60960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587311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Approach"/>
          <p:cNvSpPr txBox="1">
            <a:spLocks noGrp="1"/>
          </p:cNvSpPr>
          <p:nvPr>
            <p:ph type="title"/>
          </p:nvPr>
        </p:nvSpPr>
        <p:spPr>
          <a:xfrm>
            <a:off x="478367" y="93133"/>
            <a:ext cx="10538884" cy="719667"/>
          </a:xfrm>
        </p:spPr>
        <p:txBody>
          <a:bodyPr wrap="square" anchor="ctr">
            <a:normAutofit/>
          </a:bodyPr>
          <a:lstStyle>
            <a:lvl1pPr defTabSz="429768">
              <a:defRPr sz="3666"/>
            </a:lvl1pPr>
          </a:lstStyle>
          <a:p>
            <a:r>
              <a:rPr lang="en-US" sz="3200" err="1">
                <a:ea typeface="ＭＳ Ｐゴシック"/>
              </a:rPr>
              <a:t>Syfte</a:t>
            </a:r>
            <a:endParaRPr lang="en-US" sz="3200" err="1"/>
          </a:p>
        </p:txBody>
      </p:sp>
      <p:sp>
        <p:nvSpPr>
          <p:cNvPr id="3" name="Text Placeholder 2">
            <a:extLst>
              <a:ext uri="{FF2B5EF4-FFF2-40B4-BE49-F238E27FC236}">
                <a16:creationId xmlns:a16="http://schemas.microsoft.com/office/drawing/2014/main" id="{2BD3CA80-5968-634C-9337-DF5500673180}"/>
              </a:ext>
            </a:extLst>
          </p:cNvPr>
          <p:cNvSpPr>
            <a:spLocks noGrp="1"/>
          </p:cNvSpPr>
          <p:nvPr>
            <p:ph sz="quarter" idx="10"/>
          </p:nvPr>
        </p:nvSpPr>
        <p:spPr>
          <a:xfrm>
            <a:off x="955726" y="1360952"/>
            <a:ext cx="9396012" cy="4072465"/>
          </a:xfrm>
        </p:spPr>
        <p:txBody>
          <a:bodyPr wrap="square" anchor="t">
            <a:normAutofit/>
          </a:bodyPr>
          <a:lstStyle/>
          <a:p>
            <a:pPr marL="455295" indent="-455295"/>
            <a:r>
              <a:rPr lang="sv-SE" sz="2800">
                <a:ea typeface="ＭＳ Ｐゴシック"/>
              </a:rPr>
              <a:t>Information som hjälper dig att fatta beslut kring cannabis</a:t>
            </a:r>
            <a:endParaRPr lang="sv-SE" sz="2800"/>
          </a:p>
          <a:p>
            <a:pPr marL="455295" indent="-455295"/>
            <a:r>
              <a:rPr lang="sv-SE" sz="2800">
                <a:ea typeface="ＭＳ Ｐゴシック"/>
              </a:rPr>
              <a:t>Upplysa om effekter av att använda cannabis, särskilt på tonårshjärnan. </a:t>
            </a:r>
          </a:p>
        </p:txBody>
      </p:sp>
      <p:pic>
        <p:nvPicPr>
          <p:cNvPr id="4" name="Bildobjekt 3" descr="En bild som visar Färggrann, skärmbild, ljus, suddig&#10;&#10;Automatiskt genererad beskrivning">
            <a:extLst>
              <a:ext uri="{FF2B5EF4-FFF2-40B4-BE49-F238E27FC236}">
                <a16:creationId xmlns:a16="http://schemas.microsoft.com/office/drawing/2014/main" id="{44DA60BA-5D58-7016-C565-4688E7FF5BC0}"/>
              </a:ext>
            </a:extLst>
          </p:cNvPr>
          <p:cNvPicPr>
            <a:picLocks noChangeAspect="1"/>
          </p:cNvPicPr>
          <p:nvPr/>
        </p:nvPicPr>
        <p:blipFill>
          <a:blip r:embed="rId3"/>
          <a:stretch>
            <a:fillRect/>
          </a:stretch>
        </p:blipFill>
        <p:spPr>
          <a:xfrm>
            <a:off x="7001773" y="3425405"/>
            <a:ext cx="3738114" cy="2106284"/>
          </a:xfrm>
          <a:prstGeom prst="rect">
            <a:avLst/>
          </a:prstGeom>
        </p:spPr>
      </p:pic>
    </p:spTree>
    <p:extLst>
      <p:ext uri="{BB962C8B-B14F-4D97-AF65-F5344CB8AC3E}">
        <p14:creationId xmlns:p14="http://schemas.microsoft.com/office/powerpoint/2010/main" val="1276973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0C8656-7BE9-6640-659A-20EF3F356C0B}"/>
              </a:ext>
            </a:extLst>
          </p:cNvPr>
          <p:cNvSpPr>
            <a:spLocks noGrp="1"/>
          </p:cNvSpPr>
          <p:nvPr>
            <p:ph type="title"/>
          </p:nvPr>
        </p:nvSpPr>
        <p:spPr>
          <a:xfrm>
            <a:off x="2103521" y="124245"/>
            <a:ext cx="10972800" cy="706437"/>
          </a:xfrm>
        </p:spPr>
        <p:txBody>
          <a:bodyPr lIns="45719" tIns="45720" rIns="45719" bIns="45720" anchor="ctr">
            <a:normAutofit/>
          </a:bodyPr>
          <a:lstStyle/>
          <a:p>
            <a:r>
              <a:rPr lang="sv-SE"/>
              <a:t>Drogberoende – belöningssystemet</a:t>
            </a:r>
          </a:p>
        </p:txBody>
      </p:sp>
      <p:pic>
        <p:nvPicPr>
          <p:cNvPr id="5" name="Onlinemedia 4" title="”Drug addiction - Your Brain is a Pinball Machine”">
            <a:hlinkClick r:id="" action="ppaction://media"/>
            <a:extLst>
              <a:ext uri="{FF2B5EF4-FFF2-40B4-BE49-F238E27FC236}">
                <a16:creationId xmlns:a16="http://schemas.microsoft.com/office/drawing/2014/main" id="{07F20D58-34BD-6122-611D-CE7CE6231115}"/>
              </a:ext>
            </a:extLst>
          </p:cNvPr>
          <p:cNvPicPr>
            <a:picLocks noGrp="1" noRot="1" noChangeAspect="1"/>
          </p:cNvPicPr>
          <p:nvPr>
            <p:ph sz="half" idx="2"/>
            <a:videoFile r:link="rId1"/>
          </p:nvPr>
        </p:nvPicPr>
        <p:blipFill>
          <a:blip r:embed="rId4"/>
          <a:stretch>
            <a:fillRect/>
          </a:stretch>
        </p:blipFill>
        <p:spPr>
          <a:xfrm>
            <a:off x="2639303" y="1147359"/>
            <a:ext cx="5943460" cy="4920403"/>
          </a:xfrm>
        </p:spPr>
      </p:pic>
    </p:spTree>
    <p:extLst>
      <p:ext uri="{BB962C8B-B14F-4D97-AF65-F5344CB8AC3E}">
        <p14:creationId xmlns:p14="http://schemas.microsoft.com/office/powerpoint/2010/main" val="277537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D0D2F2-4A53-4A4C-BB4D-91EBA11BE1E4}"/>
              </a:ext>
            </a:extLst>
          </p:cNvPr>
          <p:cNvSpPr>
            <a:spLocks noGrp="1"/>
          </p:cNvSpPr>
          <p:nvPr>
            <p:ph type="title"/>
          </p:nvPr>
        </p:nvSpPr>
        <p:spPr>
          <a:xfrm>
            <a:off x="1414360" y="38400"/>
            <a:ext cx="4399093" cy="1325563"/>
          </a:xfrm>
        </p:spPr>
        <p:txBody>
          <a:bodyPr vert="horz" lIns="91440" tIns="45720" rIns="91440" bIns="45720" rtlCol="0" anchor="ctr">
            <a:normAutofit/>
          </a:bodyPr>
          <a:lstStyle/>
          <a:p>
            <a:r>
              <a:rPr lang="en-US"/>
              <a:t>Beroende</a:t>
            </a:r>
          </a:p>
        </p:txBody>
      </p:sp>
      <p:sp>
        <p:nvSpPr>
          <p:cNvPr id="3" name="Platshållare för innehåll 2">
            <a:extLst>
              <a:ext uri="{FF2B5EF4-FFF2-40B4-BE49-F238E27FC236}">
                <a16:creationId xmlns:a16="http://schemas.microsoft.com/office/drawing/2014/main" id="{1E2FAB32-4950-7444-BD8B-8D65402DC37E}"/>
              </a:ext>
            </a:extLst>
          </p:cNvPr>
          <p:cNvSpPr>
            <a:spLocks noGrp="1"/>
          </p:cNvSpPr>
          <p:nvPr>
            <p:ph sz="half" idx="1"/>
          </p:nvPr>
        </p:nvSpPr>
        <p:spPr>
          <a:xfrm>
            <a:off x="863271" y="1365005"/>
            <a:ext cx="4720319" cy="4789620"/>
          </a:xfrm>
        </p:spPr>
        <p:txBody>
          <a:bodyPr vert="horz" lIns="91440" tIns="45720" rIns="91440" bIns="45720" rtlCol="0" anchor="t">
            <a:normAutofit fontScale="92500" lnSpcReduction="20000"/>
          </a:bodyPr>
          <a:lstStyle/>
          <a:p>
            <a:pPr marL="456565" indent="-456565">
              <a:buFont typeface="Arial" panose="020B0604020202020204" pitchFamily="34" charset="0"/>
              <a:buChar char="•"/>
            </a:pPr>
            <a:r>
              <a:rPr lang="sv-SE" sz="2400">
                <a:ea typeface="ＭＳ Ｐゴシック"/>
              </a:rPr>
              <a:t>Drogen ”kidnappar” vårt belöningssystem</a:t>
            </a:r>
            <a:endParaRPr lang="en-US">
              <a:ea typeface="ＭＳ Ｐゴシック"/>
            </a:endParaRPr>
          </a:p>
          <a:p>
            <a:pPr marL="0" indent="-456565">
              <a:buFont typeface="Arial" panose="020B0604020202020204" pitchFamily="34" charset="0"/>
              <a:buChar char="•"/>
            </a:pPr>
            <a:endParaRPr lang="sv-SE" sz="2400"/>
          </a:p>
          <a:p>
            <a:pPr marL="456565" indent="-456565">
              <a:buFont typeface="Arial" panose="020B0604020202020204" pitchFamily="34" charset="0"/>
              <a:buChar char="•"/>
            </a:pPr>
            <a:r>
              <a:rPr lang="sv-SE" sz="2400">
                <a:ea typeface="ＭＳ Ｐゴシック"/>
              </a:rPr>
              <a:t>Hjärnan anpassar sig och starkare doser krävs för effekt – </a:t>
            </a:r>
            <a:r>
              <a:rPr lang="sv-SE" sz="2400" b="1" i="1">
                <a:ea typeface="ＭＳ Ｐゴシック"/>
              </a:rPr>
              <a:t>toleransen ökar</a:t>
            </a:r>
          </a:p>
          <a:p>
            <a:pPr marL="456565" indent="-456565">
              <a:buFont typeface="Arial" panose="020B0604020202020204" pitchFamily="34" charset="0"/>
              <a:buChar char="•"/>
            </a:pPr>
            <a:endParaRPr lang="sv-SE" sz="2400"/>
          </a:p>
          <a:p>
            <a:pPr marL="456565" indent="-456565">
              <a:buFont typeface="Arial" panose="020B0604020202020204" pitchFamily="34" charset="0"/>
              <a:buChar char="•"/>
            </a:pPr>
            <a:r>
              <a:rPr lang="sv-SE" sz="2400">
                <a:ea typeface="ＭＳ Ｐゴシック"/>
              </a:rPr>
              <a:t>Längtan efter drogen blir så stark att den går före ALLT! Familj, vänner, skola, jobb osv</a:t>
            </a:r>
          </a:p>
          <a:p>
            <a:pPr marL="456565" indent="-456565">
              <a:buFont typeface="Arial" panose="020B0604020202020204" pitchFamily="34" charset="0"/>
              <a:buChar char="•"/>
            </a:pPr>
            <a:endParaRPr lang="sv-SE" sz="2400"/>
          </a:p>
          <a:p>
            <a:pPr marL="456565" indent="-456565">
              <a:buFont typeface="Arial" panose="020B0604020202020204" pitchFamily="34" charset="0"/>
              <a:buChar char="•"/>
            </a:pPr>
            <a:r>
              <a:rPr lang="sv-SE" sz="2400">
                <a:ea typeface="ＭＳ Ｐゴシック"/>
              </a:rPr>
              <a:t>Nu behöver man drogen för att komma upp i normalt mående</a:t>
            </a:r>
          </a:p>
          <a:p>
            <a:pPr marL="456565" indent="-456565">
              <a:buFont typeface="Arial" panose="020B0604020202020204" pitchFamily="34" charset="0"/>
              <a:buChar char="•"/>
            </a:pPr>
            <a:endParaRPr lang="sv-SE" sz="2400"/>
          </a:p>
          <a:p>
            <a:pPr marL="0" indent="0">
              <a:buNone/>
            </a:pPr>
            <a:endParaRPr lang="sv-SE" sz="2400"/>
          </a:p>
        </p:txBody>
      </p:sp>
      <p:pic>
        <p:nvPicPr>
          <p:cNvPr id="7" name="Picture 6">
            <a:extLst>
              <a:ext uri="{FF2B5EF4-FFF2-40B4-BE49-F238E27FC236}">
                <a16:creationId xmlns:a16="http://schemas.microsoft.com/office/drawing/2014/main" id="{4F4B68EB-C706-AAD8-76A5-064ED6378396}"/>
              </a:ext>
            </a:extLst>
          </p:cNvPr>
          <p:cNvPicPr>
            <a:picLocks noChangeAspect="1"/>
          </p:cNvPicPr>
          <p:nvPr/>
        </p:nvPicPr>
        <p:blipFill>
          <a:blip r:embed="rId3"/>
          <a:srcRect l="5298" t="2647" r="279" b="-294"/>
          <a:stretch/>
        </p:blipFill>
        <p:spPr>
          <a:xfrm>
            <a:off x="6094991" y="1126981"/>
            <a:ext cx="4685780" cy="4603943"/>
          </a:xfrm>
          <a:prstGeom prst="rect">
            <a:avLst/>
          </a:prstGeom>
        </p:spPr>
      </p:pic>
    </p:spTree>
    <p:extLst>
      <p:ext uri="{BB962C8B-B14F-4D97-AF65-F5344CB8AC3E}">
        <p14:creationId xmlns:p14="http://schemas.microsoft.com/office/powerpoint/2010/main" val="3224136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52CB7D-8F55-0A49-8FE1-9DC0140F8BFF}"/>
              </a:ext>
            </a:extLst>
          </p:cNvPr>
          <p:cNvSpPr>
            <a:spLocks noGrp="1"/>
          </p:cNvSpPr>
          <p:nvPr>
            <p:ph type="title"/>
          </p:nvPr>
        </p:nvSpPr>
        <p:spPr>
          <a:xfrm>
            <a:off x="2162078" y="-65956"/>
            <a:ext cx="7772400" cy="1143000"/>
          </a:xfrm>
        </p:spPr>
        <p:txBody>
          <a:bodyPr/>
          <a:lstStyle/>
          <a:p>
            <a:r>
              <a:rPr lang="en-US" err="1">
                <a:ea typeface="ＭＳ Ｐゴシック"/>
              </a:rPr>
              <a:t>Tonårshjärnan</a:t>
            </a:r>
            <a:r>
              <a:rPr lang="en-US">
                <a:ea typeface="ＭＳ Ｐゴシック"/>
              </a:rPr>
              <a:t> vs. </a:t>
            </a:r>
            <a:r>
              <a:rPr lang="en-US" err="1">
                <a:ea typeface="ＭＳ Ｐゴシック"/>
              </a:rPr>
              <a:t>vuxenhjärnan</a:t>
            </a:r>
            <a:endParaRPr lang="en-US">
              <a:ea typeface="ＭＳ Ｐゴシック"/>
            </a:endParaRPr>
          </a:p>
        </p:txBody>
      </p:sp>
      <p:sp>
        <p:nvSpPr>
          <p:cNvPr id="10" name="Rectangle">
            <a:extLst>
              <a:ext uri="{FF2B5EF4-FFF2-40B4-BE49-F238E27FC236}">
                <a16:creationId xmlns:a16="http://schemas.microsoft.com/office/drawing/2014/main" id="{BB3FD3AB-6E81-654B-89E0-DC66E985C6F8}"/>
              </a:ext>
            </a:extLst>
          </p:cNvPr>
          <p:cNvSpPr/>
          <p:nvPr/>
        </p:nvSpPr>
        <p:spPr>
          <a:xfrm>
            <a:off x="1524000" y="878225"/>
            <a:ext cx="9144000" cy="416807"/>
          </a:xfrm>
          <a:prstGeom prst="rect">
            <a:avLst/>
          </a:prstGeom>
          <a:solidFill>
            <a:srgbClr val="660000"/>
          </a:solidFill>
          <a:ln w="12700">
            <a:miter lim="400000"/>
          </a:ln>
        </p:spPr>
        <p:txBody>
          <a:bodyPr lIns="45719" rIns="45719" anchor="ctr"/>
          <a:lstStyle/>
          <a:p>
            <a:pPr marL="0" marR="0" lvl="0" indent="0" algn="l" defTabSz="4572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00000"/>
              </a:solidFill>
              <a:effectLst/>
              <a:uLnTx/>
              <a:uFillTx/>
              <a:latin typeface="Calibri"/>
              <a:cs typeface="Calibri"/>
              <a:sym typeface="Calibri"/>
            </a:endParaRPr>
          </a:p>
        </p:txBody>
      </p:sp>
      <p:pic>
        <p:nvPicPr>
          <p:cNvPr id="2" name="Bildobjekt 1" descr="En bild som visar clipart, tecknad serie, illustration&#10;&#10;Automatiskt genererad beskrivning">
            <a:extLst>
              <a:ext uri="{FF2B5EF4-FFF2-40B4-BE49-F238E27FC236}">
                <a16:creationId xmlns:a16="http://schemas.microsoft.com/office/drawing/2014/main" id="{FC198829-528F-90C3-C03C-8DD8B67264F1}"/>
              </a:ext>
            </a:extLst>
          </p:cNvPr>
          <p:cNvPicPr>
            <a:picLocks noChangeAspect="1"/>
          </p:cNvPicPr>
          <p:nvPr/>
        </p:nvPicPr>
        <p:blipFill>
          <a:blip r:embed="rId3"/>
          <a:stretch>
            <a:fillRect/>
          </a:stretch>
        </p:blipFill>
        <p:spPr>
          <a:xfrm>
            <a:off x="1957044" y="4308182"/>
            <a:ext cx="1586003" cy="1941124"/>
          </a:xfrm>
          <a:prstGeom prst="rect">
            <a:avLst/>
          </a:prstGeom>
        </p:spPr>
      </p:pic>
      <p:pic>
        <p:nvPicPr>
          <p:cNvPr id="54" name="Bildobjekt 53" descr="En bild som visar tecknad serie, Tecknade serier, clipart&#10;&#10;Automatiskt genererad beskrivning">
            <a:extLst>
              <a:ext uri="{FF2B5EF4-FFF2-40B4-BE49-F238E27FC236}">
                <a16:creationId xmlns:a16="http://schemas.microsoft.com/office/drawing/2014/main" id="{2C8D35B1-90C3-FD48-7DA2-13A74CC3AC0B}"/>
              </a:ext>
            </a:extLst>
          </p:cNvPr>
          <p:cNvPicPr>
            <a:picLocks noChangeAspect="1"/>
          </p:cNvPicPr>
          <p:nvPr/>
        </p:nvPicPr>
        <p:blipFill>
          <a:blip r:embed="rId4"/>
          <a:stretch>
            <a:fillRect/>
          </a:stretch>
        </p:blipFill>
        <p:spPr>
          <a:xfrm>
            <a:off x="8049919" y="4032938"/>
            <a:ext cx="1730569" cy="2243604"/>
          </a:xfrm>
          <a:prstGeom prst="rect">
            <a:avLst/>
          </a:prstGeom>
        </p:spPr>
      </p:pic>
      <p:pic>
        <p:nvPicPr>
          <p:cNvPr id="4" name="Bildobjekt 3" descr="En bild som visar byggnad, knutpunkt, Transportkorridor, spaghettikorsning&#10;&#10;Automatiskt genererad beskrivning">
            <a:extLst>
              <a:ext uri="{FF2B5EF4-FFF2-40B4-BE49-F238E27FC236}">
                <a16:creationId xmlns:a16="http://schemas.microsoft.com/office/drawing/2014/main" id="{7953880B-C5CC-C2B1-08C1-99ACF35A45EE}"/>
              </a:ext>
            </a:extLst>
          </p:cNvPr>
          <p:cNvPicPr>
            <a:picLocks noChangeAspect="1"/>
          </p:cNvPicPr>
          <p:nvPr/>
        </p:nvPicPr>
        <p:blipFill>
          <a:blip r:embed="rId5"/>
          <a:srcRect l="1020" r="-1730" b="-2294"/>
          <a:stretch/>
        </p:blipFill>
        <p:spPr>
          <a:xfrm>
            <a:off x="7088173" y="1462752"/>
            <a:ext cx="3779233" cy="2713378"/>
          </a:xfrm>
          <a:prstGeom prst="rect">
            <a:avLst/>
          </a:prstGeom>
        </p:spPr>
      </p:pic>
      <p:pic>
        <p:nvPicPr>
          <p:cNvPr id="3" name="Bildobjekt 2">
            <a:extLst>
              <a:ext uri="{FF2B5EF4-FFF2-40B4-BE49-F238E27FC236}">
                <a16:creationId xmlns:a16="http://schemas.microsoft.com/office/drawing/2014/main" id="{87289126-CCA8-0C3E-F0D2-A40E030021F6}"/>
              </a:ext>
            </a:extLst>
          </p:cNvPr>
          <p:cNvPicPr>
            <a:picLocks noChangeAspect="1"/>
          </p:cNvPicPr>
          <p:nvPr/>
        </p:nvPicPr>
        <p:blipFill>
          <a:blip r:embed="rId6"/>
          <a:stretch>
            <a:fillRect/>
          </a:stretch>
        </p:blipFill>
        <p:spPr>
          <a:xfrm>
            <a:off x="1529302" y="1464717"/>
            <a:ext cx="3371749" cy="2544794"/>
          </a:xfrm>
          <a:prstGeom prst="rect">
            <a:avLst/>
          </a:prstGeom>
        </p:spPr>
      </p:pic>
    </p:spTree>
    <p:extLst>
      <p:ext uri="{BB962C8B-B14F-4D97-AF65-F5344CB8AC3E}">
        <p14:creationId xmlns:p14="http://schemas.microsoft.com/office/powerpoint/2010/main" val="2363922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he Science">
            <a:extLst>
              <a:ext uri="{FF2B5EF4-FFF2-40B4-BE49-F238E27FC236}">
                <a16:creationId xmlns:a16="http://schemas.microsoft.com/office/drawing/2014/main" id="{5CBB05C0-5ACD-F944-AE1C-3E166A6D6D0A}"/>
              </a:ext>
            </a:extLst>
          </p:cNvPr>
          <p:cNvSpPr txBox="1">
            <a:spLocks noGrp="1"/>
          </p:cNvSpPr>
          <p:nvPr>
            <p:ph type="title"/>
          </p:nvPr>
        </p:nvSpPr>
        <p:spPr>
          <a:xfrm>
            <a:off x="609600" y="274640"/>
            <a:ext cx="10972800" cy="706437"/>
          </a:xfrm>
        </p:spPr>
        <p:txBody>
          <a:bodyPr wrap="square" anchor="ctr">
            <a:normAutofit/>
          </a:bodyPr>
          <a:lstStyle/>
          <a:p>
            <a:r>
              <a:rPr lang="en-US"/>
              <a:t>Cannabis –</a:t>
            </a:r>
            <a:r>
              <a:rPr lang="sv-SE"/>
              <a:t> mycket vi inte</a:t>
            </a:r>
            <a:r>
              <a:rPr lang="en-US"/>
              <a:t> vet</a:t>
            </a:r>
          </a:p>
        </p:txBody>
      </p:sp>
      <p:sp>
        <p:nvSpPr>
          <p:cNvPr id="12" name="Subtitle 2">
            <a:extLst>
              <a:ext uri="{FF2B5EF4-FFF2-40B4-BE49-F238E27FC236}">
                <a16:creationId xmlns:a16="http://schemas.microsoft.com/office/drawing/2014/main" id="{9220D24F-E1DE-BAC0-54F9-E1D1846001E7}"/>
              </a:ext>
            </a:extLst>
          </p:cNvPr>
          <p:cNvSpPr>
            <a:spLocks noGrp="1"/>
          </p:cNvSpPr>
          <p:nvPr>
            <p:ph type="body" sz="half" idx="1"/>
          </p:nvPr>
        </p:nvSpPr>
        <p:spPr>
          <a:xfrm>
            <a:off x="810883" y="995244"/>
            <a:ext cx="6089291" cy="4541450"/>
          </a:xfrm>
        </p:spPr>
        <p:txBody>
          <a:bodyPr vert="horz" wrap="square" lIns="91440" tIns="45720" rIns="91440" bIns="45720" numCol="1" anchor="t" anchorCtr="0" compatLnSpc="1">
            <a:prstTxWarp prst="textNoShape">
              <a:avLst/>
            </a:prstTxWarp>
            <a:noAutofit/>
          </a:bodyPr>
          <a:lstStyle/>
          <a:p>
            <a:pPr marL="285750" indent="-285750">
              <a:spcBef>
                <a:spcPts val="0"/>
              </a:spcBef>
              <a:spcAft>
                <a:spcPts val="600"/>
              </a:spcAft>
              <a:buFont typeface="Arial,Sans-Serif"/>
              <a:buChar char="•"/>
            </a:pPr>
            <a:r>
              <a:rPr lang="sv-SE" sz="2000">
                <a:ea typeface="ＭＳ Ｐゴシック"/>
              </a:rPr>
              <a:t>Mycket kring cannabis förändras väldigt snabbt.</a:t>
            </a:r>
            <a:endParaRPr lang="en-US" sz="2000">
              <a:ea typeface="ＭＳ Ｐゴシック"/>
            </a:endParaRPr>
          </a:p>
          <a:p>
            <a:pPr marL="285750" indent="-285750">
              <a:spcBef>
                <a:spcPts val="0"/>
              </a:spcBef>
              <a:spcAft>
                <a:spcPts val="600"/>
              </a:spcAft>
              <a:buFont typeface="Arial,Sans-Serif"/>
              <a:buChar char="•"/>
            </a:pPr>
            <a:endParaRPr lang="sv-SE" sz="2000"/>
          </a:p>
          <a:p>
            <a:pPr marL="285750" indent="-285750">
              <a:spcBef>
                <a:spcPts val="0"/>
              </a:spcBef>
              <a:spcAft>
                <a:spcPts val="600"/>
              </a:spcAft>
              <a:buFont typeface="Arial,Sans-Serif"/>
              <a:buChar char="•"/>
            </a:pPr>
            <a:r>
              <a:rPr lang="sv-SE" sz="2000" dirty="0">
                <a:ea typeface="ＭＳ Ｐゴシック"/>
              </a:rPr>
              <a:t>Legaliseringsfrågor diskuteras i många </a:t>
            </a:r>
            <a:r>
              <a:rPr lang="sv-SE" sz="2000">
                <a:ea typeface="ＭＳ Ｐゴシック"/>
              </a:rPr>
              <a:t>länder och användningsfrekvensen ökar.  </a:t>
            </a:r>
          </a:p>
          <a:p>
            <a:pPr marL="285750" indent="-285750">
              <a:spcBef>
                <a:spcPts val="0"/>
              </a:spcBef>
              <a:spcAft>
                <a:spcPts val="600"/>
              </a:spcAft>
              <a:buFont typeface="Arial,Sans-Serif"/>
              <a:buChar char="•"/>
            </a:pPr>
            <a:endParaRPr lang="sv-SE" sz="2000"/>
          </a:p>
          <a:p>
            <a:pPr marL="285750" indent="-285750">
              <a:spcBef>
                <a:spcPts val="0"/>
              </a:spcBef>
              <a:spcAft>
                <a:spcPts val="600"/>
              </a:spcAft>
              <a:buFont typeface="Arial,Sans-Serif"/>
              <a:buChar char="•"/>
            </a:pPr>
            <a:r>
              <a:rPr lang="sv-SE" sz="2000">
                <a:ea typeface="ＭＳ Ｐゴシック"/>
              </a:rPr>
              <a:t>Höga nivåer av THC är något nytt och inte fullt utforskat. </a:t>
            </a:r>
            <a:endParaRPr lang="en-US" sz="2000">
              <a:ea typeface="ＭＳ Ｐゴシック"/>
            </a:endParaRPr>
          </a:p>
          <a:p>
            <a:pPr marL="285750" indent="-285750">
              <a:spcBef>
                <a:spcPts val="0"/>
              </a:spcBef>
              <a:spcAft>
                <a:spcPts val="600"/>
              </a:spcAft>
              <a:buFont typeface="Arial,Sans-Serif"/>
              <a:buChar char="•"/>
            </a:pPr>
            <a:endParaRPr lang="sv-SE" sz="2000"/>
          </a:p>
          <a:p>
            <a:pPr marL="285750" indent="-285750">
              <a:spcBef>
                <a:spcPts val="0"/>
              </a:spcBef>
              <a:spcAft>
                <a:spcPts val="600"/>
              </a:spcAft>
              <a:buFont typeface="Arial,Sans-Serif"/>
              <a:buChar char="•"/>
            </a:pPr>
            <a:r>
              <a:rPr lang="sv-SE" sz="2000">
                <a:ea typeface="ＭＳ Ｐゴシック"/>
              </a:rPr>
              <a:t>Mycket av den forskning som har gjorts har analyserat effekterna av THC vid koncentrationer på 12-14%, medan vi vet att vissa kommersiella produkter är så starka som 95% i THC-halt.</a:t>
            </a:r>
            <a:endParaRPr lang="en-US" sz="2000">
              <a:ea typeface="ＭＳ Ｐゴシック"/>
            </a:endParaRPr>
          </a:p>
        </p:txBody>
      </p:sp>
      <p:pic>
        <p:nvPicPr>
          <p:cNvPr id="2" name="Bildobjekt 1" descr="Kostnadsfria Kostnadsfri bild av abstrakt, apotek, arrangemang Stock foto">
            <a:extLst>
              <a:ext uri="{FF2B5EF4-FFF2-40B4-BE49-F238E27FC236}">
                <a16:creationId xmlns:a16="http://schemas.microsoft.com/office/drawing/2014/main" id="{FF6110F7-AD7B-C63A-505A-0046972ACB50}"/>
              </a:ext>
            </a:extLst>
          </p:cNvPr>
          <p:cNvPicPr>
            <a:picLocks noChangeAspect="1"/>
          </p:cNvPicPr>
          <p:nvPr/>
        </p:nvPicPr>
        <p:blipFill>
          <a:blip r:embed="rId3"/>
          <a:stretch>
            <a:fillRect/>
          </a:stretch>
        </p:blipFill>
        <p:spPr>
          <a:xfrm>
            <a:off x="7556273" y="980867"/>
            <a:ext cx="3242548" cy="4857751"/>
          </a:xfrm>
          <a:prstGeom prst="rect">
            <a:avLst/>
          </a:prstGeom>
          <a:noFill/>
        </p:spPr>
      </p:pic>
    </p:spTree>
    <p:extLst>
      <p:ext uri="{BB962C8B-B14F-4D97-AF65-F5344CB8AC3E}">
        <p14:creationId xmlns:p14="http://schemas.microsoft.com/office/powerpoint/2010/main" val="10247966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D8A33B-1272-FF7D-D023-B6D5B2A7BD59}"/>
              </a:ext>
            </a:extLst>
          </p:cNvPr>
          <p:cNvSpPr>
            <a:spLocks noGrp="1"/>
          </p:cNvSpPr>
          <p:nvPr>
            <p:ph type="title"/>
          </p:nvPr>
        </p:nvSpPr>
        <p:spPr>
          <a:xfrm>
            <a:off x="1124819" y="266191"/>
            <a:ext cx="9935563" cy="719137"/>
          </a:xfrm>
        </p:spPr>
        <p:txBody>
          <a:bodyPr lIns="45719" tIns="45720" rIns="45719" bIns="45720" anchor="ctr">
            <a:normAutofit/>
          </a:bodyPr>
          <a:lstStyle/>
          <a:p>
            <a:r>
              <a:rPr lang="sv-SE">
                <a:ea typeface="ＭＳ Ｐゴシック"/>
              </a:rPr>
              <a:t>Diskutera anteckningsfrågorna</a:t>
            </a:r>
            <a:endParaRPr lang="sv-SE"/>
          </a:p>
        </p:txBody>
      </p:sp>
      <p:sp>
        <p:nvSpPr>
          <p:cNvPr id="3" name="Platshållare för text 2">
            <a:extLst>
              <a:ext uri="{FF2B5EF4-FFF2-40B4-BE49-F238E27FC236}">
                <a16:creationId xmlns:a16="http://schemas.microsoft.com/office/drawing/2014/main" id="{F360912B-8D75-921C-E95C-9A73178309EA}"/>
              </a:ext>
            </a:extLst>
          </p:cNvPr>
          <p:cNvSpPr>
            <a:spLocks noGrp="1"/>
          </p:cNvSpPr>
          <p:nvPr>
            <p:ph type="body" idx="1"/>
          </p:nvPr>
        </p:nvSpPr>
        <p:spPr>
          <a:xfrm>
            <a:off x="1075276" y="1366838"/>
            <a:ext cx="10572779" cy="4081462"/>
          </a:xfrm>
        </p:spPr>
        <p:txBody>
          <a:bodyPr lIns="45719" tIns="45720" rIns="45719" bIns="45720" anchor="t">
            <a:normAutofit/>
          </a:bodyPr>
          <a:lstStyle/>
          <a:p>
            <a:pPr marL="514350" indent="-514350">
              <a:buAutoNum type="arabicPeriod"/>
            </a:pPr>
            <a:r>
              <a:rPr lang="sv-SE" sz="2600">
                <a:ea typeface="+mn-lt"/>
                <a:cs typeface="+mn-lt"/>
              </a:rPr>
              <a:t>Vilka är några kortsiktiga effekter av cannabisanvändning?</a:t>
            </a:r>
            <a:endParaRPr lang="sv-SE"/>
          </a:p>
          <a:p>
            <a:pPr marL="514350" indent="-514350">
              <a:buAutoNum type="arabicPeriod"/>
            </a:pPr>
            <a:r>
              <a:rPr lang="sv-SE" sz="2600">
                <a:ea typeface="+mn-lt"/>
                <a:cs typeface="+mn-lt"/>
              </a:rPr>
              <a:t>Vilka är några långsiktiga effekter av cannabisanvändning?</a:t>
            </a:r>
          </a:p>
          <a:p>
            <a:pPr marL="514350" indent="-514350">
              <a:buAutoNum type="arabicPeriod"/>
            </a:pPr>
            <a:r>
              <a:rPr lang="sv-SE" sz="2600">
                <a:ea typeface="+mn-lt"/>
                <a:cs typeface="+mn-lt"/>
              </a:rPr>
              <a:t>Vad kan sägas om cannabisanvändning och belöningssystemet?</a:t>
            </a:r>
          </a:p>
          <a:p>
            <a:pPr marL="514350" indent="-514350">
              <a:buAutoNum type="arabicPeriod"/>
            </a:pPr>
            <a:r>
              <a:rPr lang="sv-SE" sz="2600">
                <a:ea typeface="+mn-lt"/>
                <a:cs typeface="+mn-lt"/>
              </a:rPr>
              <a:t>Varför är cannabis särskilt farligt för tonåringens hjärna?</a:t>
            </a:r>
          </a:p>
          <a:p>
            <a:pPr marL="514350" indent="-514350">
              <a:buAutoNum type="arabicPeriod"/>
            </a:pPr>
            <a:endParaRPr lang="sv-SE"/>
          </a:p>
        </p:txBody>
      </p:sp>
    </p:spTree>
    <p:extLst>
      <p:ext uri="{BB962C8B-B14F-4D97-AF65-F5344CB8AC3E}">
        <p14:creationId xmlns:p14="http://schemas.microsoft.com/office/powerpoint/2010/main" val="2083446443"/>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175885B-1EEF-1246-EE03-12BC6F1DDC97}"/>
              </a:ext>
            </a:extLst>
          </p:cNvPr>
          <p:cNvSpPr>
            <a:spLocks noGrp="1"/>
          </p:cNvSpPr>
          <p:nvPr>
            <p:ph type="title"/>
          </p:nvPr>
        </p:nvSpPr>
        <p:spPr>
          <a:xfrm>
            <a:off x="201085" y="250930"/>
            <a:ext cx="9601844" cy="1757912"/>
          </a:xfrm>
        </p:spPr>
        <p:txBody>
          <a:bodyPr/>
          <a:lstStyle/>
          <a:p>
            <a:r>
              <a:rPr lang="sv-SE" sz="7200"/>
              <a:t>Tack för idag!</a:t>
            </a:r>
          </a:p>
        </p:txBody>
      </p:sp>
      <p:sp>
        <p:nvSpPr>
          <p:cNvPr id="5" name="Platshållare för text 4">
            <a:extLst>
              <a:ext uri="{FF2B5EF4-FFF2-40B4-BE49-F238E27FC236}">
                <a16:creationId xmlns:a16="http://schemas.microsoft.com/office/drawing/2014/main" id="{68EF75E8-51E3-CB94-851D-EA55DCE4E838}"/>
              </a:ext>
            </a:extLst>
          </p:cNvPr>
          <p:cNvSpPr>
            <a:spLocks noGrp="1"/>
          </p:cNvSpPr>
          <p:nvPr>
            <p:ph type="body" idx="1"/>
          </p:nvPr>
        </p:nvSpPr>
        <p:spPr>
          <a:xfrm>
            <a:off x="194175" y="1721712"/>
            <a:ext cx="11183353" cy="4171031"/>
          </a:xfrm>
        </p:spPr>
        <p:txBody>
          <a:bodyPr/>
          <a:lstStyle/>
          <a:p>
            <a:r>
              <a:rPr lang="sv-SE" sz="2650">
                <a:ea typeface="ＭＳ Ｐゴシック"/>
              </a:rPr>
              <a:t>Kontaktuppgifter till oss som skapat materialet: </a:t>
            </a:r>
            <a:endParaRPr lang="sv-SE" sz="2650" b="1">
              <a:blipFill>
                <a:blip r:embed="rId3"/>
                <a:tile tx="0" ty="0" sx="100000" sy="100000" flip="none" algn="tl"/>
              </a:blipFill>
              <a:ea typeface="ＭＳ Ｐゴシック"/>
            </a:endParaRPr>
          </a:p>
          <a:p>
            <a:endParaRPr lang="sv-SE" sz="2600">
              <a:ea typeface="ＭＳ Ｐゴシック"/>
            </a:endParaRPr>
          </a:p>
          <a:p>
            <a:r>
              <a:rPr lang="sv-SE" sz="2600">
                <a:ea typeface="ＭＳ Ｐゴシック"/>
              </a:rPr>
              <a:t>Sander Dahlberg, gymnasielärare, </a:t>
            </a:r>
            <a:r>
              <a:rPr lang="sv-SE" sz="2600">
                <a:solidFill>
                  <a:srgbClr val="0070C0"/>
                </a:solidFill>
                <a:ea typeface="ＭＳ Ｐゴシック"/>
                <a:hlinkClick r:id="rId4">
                  <a:extLst>
                    <a:ext uri="{A12FA001-AC4F-418D-AE19-62706E023703}">
                      <ahyp:hlinkClr xmlns:ahyp="http://schemas.microsoft.com/office/drawing/2018/hyperlinkcolor" val="tx"/>
                    </a:ext>
                  </a:extLst>
                </a:hlinkClick>
              </a:rPr>
              <a:t>sander.dahlberg@orebro.se</a:t>
            </a:r>
            <a:r>
              <a:rPr lang="sv-SE" sz="2600">
                <a:solidFill>
                  <a:srgbClr val="0070C0"/>
                </a:solidFill>
                <a:ea typeface="ＭＳ Ｐゴシック"/>
              </a:rPr>
              <a:t> </a:t>
            </a:r>
            <a:endParaRPr lang="en-US" sz="2600">
              <a:ea typeface="ＭＳ Ｐゴシック"/>
            </a:endParaRPr>
          </a:p>
          <a:p>
            <a:r>
              <a:rPr lang="sv-SE" sz="2600">
                <a:ea typeface="ＭＳ Ｐゴシック"/>
              </a:rPr>
              <a:t>Jessy </a:t>
            </a:r>
            <a:r>
              <a:rPr lang="sv-SE" sz="2600" err="1">
                <a:ea typeface="ＭＳ Ｐゴシック"/>
              </a:rPr>
              <a:t>Ewel</a:t>
            </a:r>
            <a:r>
              <a:rPr lang="sv-SE" sz="2600">
                <a:ea typeface="ＭＳ Ｐゴシック"/>
              </a:rPr>
              <a:t>, gymnasielärare, </a:t>
            </a:r>
            <a:r>
              <a:rPr lang="sv-SE" sz="2600">
                <a:solidFill>
                  <a:srgbClr val="0070C0"/>
                </a:solidFill>
                <a:ea typeface="ＭＳ Ｐゴシック"/>
                <a:hlinkClick r:id="rId5">
                  <a:extLst>
                    <a:ext uri="{A12FA001-AC4F-418D-AE19-62706E023703}">
                      <ahyp:hlinkClr xmlns:ahyp="http://schemas.microsoft.com/office/drawing/2018/hyperlinkcolor" val="tx"/>
                    </a:ext>
                  </a:extLst>
                </a:hlinkClick>
              </a:rPr>
              <a:t>jessy.ewel@orebro.se</a:t>
            </a:r>
            <a:r>
              <a:rPr lang="sv-SE" sz="2600">
                <a:ea typeface="ＭＳ Ｐゴシック"/>
              </a:rPr>
              <a:t> </a:t>
            </a:r>
            <a:endParaRPr lang="en-US" sz="2600">
              <a:ea typeface="ＭＳ Ｐゴシック"/>
            </a:endParaRPr>
          </a:p>
          <a:p>
            <a:r>
              <a:rPr lang="sv-SE" sz="2600">
                <a:ea typeface="ＭＳ Ｐゴシック"/>
              </a:rPr>
              <a:t>Leyla Söderström, gymnasielärare,</a:t>
            </a:r>
            <a:r>
              <a:rPr lang="sv-SE" sz="2600">
                <a:solidFill>
                  <a:srgbClr val="0070C0"/>
                </a:solidFill>
                <a:ea typeface="ＭＳ Ｐゴシック"/>
              </a:rPr>
              <a:t> </a:t>
            </a:r>
            <a:r>
              <a:rPr lang="sv-SE" sz="2600">
                <a:solidFill>
                  <a:srgbClr val="0070C0"/>
                </a:solidFill>
                <a:ea typeface="ＭＳ Ｐゴシック"/>
                <a:hlinkClick r:id="rId6">
                  <a:extLst>
                    <a:ext uri="{A12FA001-AC4F-418D-AE19-62706E023703}">
                      <ahyp:hlinkClr xmlns:ahyp="http://schemas.microsoft.com/office/drawing/2018/hyperlinkcolor" val="tx"/>
                    </a:ext>
                  </a:extLst>
                </a:hlinkClick>
              </a:rPr>
              <a:t>leyla.soderstrom@orebro.se</a:t>
            </a:r>
            <a:r>
              <a:rPr lang="sv-SE" sz="2600">
                <a:solidFill>
                  <a:srgbClr val="0070C0"/>
                </a:solidFill>
                <a:ea typeface="ＭＳ Ｐゴシック"/>
              </a:rPr>
              <a:t> </a:t>
            </a:r>
            <a:endParaRPr lang="en-US" sz="2600">
              <a:ea typeface="ＭＳ Ｐゴシック"/>
            </a:endParaRPr>
          </a:p>
          <a:p>
            <a:r>
              <a:rPr lang="sv-SE" sz="2650">
                <a:ea typeface="ＭＳ Ｐゴシック"/>
              </a:rPr>
              <a:t>Gabriella Lundvall, gymnasielärare, </a:t>
            </a:r>
            <a:r>
              <a:rPr lang="sv-SE" sz="2650">
                <a:solidFill>
                  <a:srgbClr val="0070C0"/>
                </a:solidFill>
                <a:ea typeface="ＭＳ Ｐゴシック"/>
                <a:hlinkClick r:id="rId7">
                  <a:extLst>
                    <a:ext uri="{A12FA001-AC4F-418D-AE19-62706E023703}">
                      <ahyp:hlinkClr xmlns:ahyp="http://schemas.microsoft.com/office/drawing/2018/hyperlinkcolor" val="tx"/>
                    </a:ext>
                  </a:extLst>
                </a:hlinkClick>
              </a:rPr>
              <a:t>gabriella.lundvall@orebro.se</a:t>
            </a:r>
            <a:r>
              <a:rPr lang="sv-SE" sz="2650">
                <a:blipFill>
                  <a:blip r:embed="rId3"/>
                  <a:tile tx="0" ty="0" sx="100000" sy="100000" flip="none" algn="tl"/>
                </a:blipFill>
                <a:ea typeface="ＭＳ Ｐゴシック"/>
              </a:rPr>
              <a:t> </a:t>
            </a:r>
            <a:endParaRPr lang="sv-SE">
              <a:blipFill>
                <a:blip r:embed="rId3"/>
                <a:tile tx="0" ty="0" sx="100000" sy="100000" flip="none" algn="tl"/>
              </a:blipFill>
            </a:endParaRPr>
          </a:p>
          <a:p>
            <a:r>
              <a:rPr lang="sv-SE" sz="2650">
                <a:ea typeface="ＭＳ Ｐゴシック"/>
              </a:rPr>
              <a:t>Sara Malmlöv, områdesprocessledare, </a:t>
            </a:r>
            <a:r>
              <a:rPr lang="sv-SE" sz="2650">
                <a:solidFill>
                  <a:srgbClr val="0070C0"/>
                </a:solidFill>
                <a:ea typeface="ＭＳ Ｐゴシック"/>
                <a:hlinkClick r:id="rId8">
                  <a:extLst>
                    <a:ext uri="{A12FA001-AC4F-418D-AE19-62706E023703}">
                      <ahyp:hlinkClr xmlns:ahyp="http://schemas.microsoft.com/office/drawing/2018/hyperlinkcolor" val="tx"/>
                    </a:ext>
                  </a:extLst>
                </a:hlinkClick>
              </a:rPr>
              <a:t>sara.malmlov@orebro.se</a:t>
            </a:r>
            <a:r>
              <a:rPr lang="sv-SE" sz="2650">
                <a:solidFill>
                  <a:srgbClr val="0070C0"/>
                </a:solidFill>
                <a:ea typeface="ＭＳ Ｐゴシック"/>
              </a:rPr>
              <a:t> </a:t>
            </a:r>
          </a:p>
          <a:p>
            <a:endParaRPr lang="sv-SE" sz="2650">
              <a:ea typeface="ＭＳ Ｐゴシック"/>
            </a:endParaRPr>
          </a:p>
        </p:txBody>
      </p:sp>
      <p:grpSp>
        <p:nvGrpSpPr>
          <p:cNvPr id="2" name="Grupp 1">
            <a:extLst>
              <a:ext uri="{FF2B5EF4-FFF2-40B4-BE49-F238E27FC236}">
                <a16:creationId xmlns:a16="http://schemas.microsoft.com/office/drawing/2014/main" id="{66F6211B-57D5-28B1-443D-0F1359D5C0AA}"/>
              </a:ext>
            </a:extLst>
          </p:cNvPr>
          <p:cNvGrpSpPr/>
          <p:nvPr/>
        </p:nvGrpSpPr>
        <p:grpSpPr>
          <a:xfrm>
            <a:off x="0" y="5898896"/>
            <a:ext cx="12192000" cy="959104"/>
            <a:chOff x="0" y="5898896"/>
            <a:chExt cx="12192000" cy="959104"/>
          </a:xfrm>
        </p:grpSpPr>
        <p:pic>
          <p:nvPicPr>
            <p:cNvPr id="3" name="Bildobjekt 2">
              <a:extLst>
                <a:ext uri="{FF2B5EF4-FFF2-40B4-BE49-F238E27FC236}">
                  <a16:creationId xmlns:a16="http://schemas.microsoft.com/office/drawing/2014/main" id="{C4825333-94A7-0767-1526-01D4000173CE}"/>
                </a:ext>
              </a:extLst>
            </p:cNvPr>
            <p:cNvPicPr>
              <a:picLocks noChangeAspect="1"/>
            </p:cNvPicPr>
            <p:nvPr userDrawn="1"/>
          </p:nvPicPr>
          <p:blipFill>
            <a:blip r:embed="rId9"/>
            <a:srcRect/>
            <a:stretch/>
          </p:blipFill>
          <p:spPr>
            <a:xfrm>
              <a:off x="0" y="5898896"/>
              <a:ext cx="12192000" cy="959104"/>
            </a:xfrm>
            <a:prstGeom prst="rect">
              <a:avLst/>
            </a:prstGeom>
            <a:noFill/>
          </p:spPr>
        </p:pic>
        <p:sp>
          <p:nvSpPr>
            <p:cNvPr id="6" name="textruta 7">
              <a:extLst>
                <a:ext uri="{FF2B5EF4-FFF2-40B4-BE49-F238E27FC236}">
                  <a16:creationId xmlns:a16="http://schemas.microsoft.com/office/drawing/2014/main" id="{7F922F3F-2D53-0E0E-B094-AA04EABF99C2}"/>
                </a:ext>
              </a:extLst>
            </p:cNvPr>
            <p:cNvSpPr txBox="1">
              <a:spLocks noChangeArrowheads="1"/>
            </p:cNvSpPr>
            <p:nvPr/>
          </p:nvSpPr>
          <p:spPr bwMode="auto">
            <a:xfrm>
              <a:off x="478368" y="6461497"/>
              <a:ext cx="940963" cy="246221"/>
            </a:xfrm>
            <a:prstGeom prst="rect">
              <a:avLst/>
            </a:prstGeom>
            <a:noFill/>
            <a:ln>
              <a:noFill/>
            </a:ln>
            <a:extLst>
              <a:ext uri="{909E8E84-426E-40dd-AFC4-6F175D3DCCD1}"/>
              <a:ext uri="{91240B29-F687-4f45-9708-019B960494DF}"/>
            </a:extLst>
          </p:spPr>
          <p:txBody>
            <a:bodyPr wrap="none" lIns="0" tIns="0" rIns="0" bIns="0" anchor="b">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eaLnBrk="1" hangingPunct="1">
                <a:defRPr/>
              </a:pPr>
              <a:r>
                <a:rPr lang="sv-SE" sz="1600" b="1">
                  <a:solidFill>
                    <a:schemeClr val="bg1"/>
                  </a:solidFill>
                </a:rPr>
                <a:t>orebro.se</a:t>
              </a:r>
            </a:p>
          </p:txBody>
        </p:sp>
      </p:grpSp>
    </p:spTree>
    <p:extLst>
      <p:ext uri="{BB962C8B-B14F-4D97-AF65-F5344CB8AC3E}">
        <p14:creationId xmlns:p14="http://schemas.microsoft.com/office/powerpoint/2010/main" val="1235801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Cannabis?"/>
          <p:cNvSpPr txBox="1"/>
          <p:nvPr/>
        </p:nvSpPr>
        <p:spPr>
          <a:xfrm>
            <a:off x="8523526" y="2564417"/>
            <a:ext cx="1178986" cy="2092881"/>
          </a:xfrm>
          <a:prstGeom prst="rect">
            <a:avLst/>
          </a:prstGeom>
          <a:ln w="12700">
            <a:miter lim="400000"/>
          </a:ln>
          <a:extLst>
            <a:ext uri="{C572A759-6A51-4108-AA02-DFA0A04FC94B}">
              <ma14:wrappingTextBoxFlag xmlns="" xmlns:ma14="http://schemas.microsoft.com/office/mac/drawingml/2011/main" val="1"/>
            </a:ext>
          </a:extLst>
        </p:spPr>
        <p:txBody>
          <a:bodyPr wrap="square" lIns="45719" rIns="45719">
            <a:spAutoFit/>
          </a:bodyPr>
          <a:lstStyle>
            <a:lvl1pPr>
              <a:defRPr sz="12200"/>
            </a:lvl1pPr>
          </a:lstStyle>
          <a:p>
            <a:r>
              <a:rPr sz="13000"/>
              <a:t>?</a:t>
            </a:r>
          </a:p>
        </p:txBody>
      </p:sp>
      <p:sp>
        <p:nvSpPr>
          <p:cNvPr id="4" name="TextBox 3">
            <a:extLst>
              <a:ext uri="{FF2B5EF4-FFF2-40B4-BE49-F238E27FC236}">
                <a16:creationId xmlns:a16="http://schemas.microsoft.com/office/drawing/2014/main" id="{9EA69386-FF02-DF40-A10B-CB589440560E}"/>
              </a:ext>
            </a:extLst>
          </p:cNvPr>
          <p:cNvSpPr txBox="1"/>
          <p:nvPr/>
        </p:nvSpPr>
        <p:spPr>
          <a:xfrm>
            <a:off x="10418922" y="1362255"/>
            <a:ext cx="1394085"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rPr>
              <a:t>Weed</a:t>
            </a:r>
          </a:p>
        </p:txBody>
      </p:sp>
      <p:sp>
        <p:nvSpPr>
          <p:cNvPr id="10" name="TextBox 9">
            <a:extLst>
              <a:ext uri="{FF2B5EF4-FFF2-40B4-BE49-F238E27FC236}">
                <a16:creationId xmlns:a16="http://schemas.microsoft.com/office/drawing/2014/main" id="{37288148-F84A-0149-ABB7-007EDB317829}"/>
              </a:ext>
            </a:extLst>
          </p:cNvPr>
          <p:cNvSpPr txBox="1"/>
          <p:nvPr/>
        </p:nvSpPr>
        <p:spPr>
          <a:xfrm>
            <a:off x="10828352" y="3496967"/>
            <a:ext cx="91528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rPr>
              <a:t>Pot</a:t>
            </a:r>
          </a:p>
        </p:txBody>
      </p:sp>
      <p:sp>
        <p:nvSpPr>
          <p:cNvPr id="11" name="TextBox 10">
            <a:extLst>
              <a:ext uri="{FF2B5EF4-FFF2-40B4-BE49-F238E27FC236}">
                <a16:creationId xmlns:a16="http://schemas.microsoft.com/office/drawing/2014/main" id="{D7730103-05AC-C245-8F5B-0F8632736ABC}"/>
              </a:ext>
            </a:extLst>
          </p:cNvPr>
          <p:cNvSpPr txBox="1"/>
          <p:nvPr/>
        </p:nvSpPr>
        <p:spPr>
          <a:xfrm>
            <a:off x="8692731" y="1797234"/>
            <a:ext cx="161058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a:lnSpc>
                <a:spcPct val="100000"/>
              </a:lnSpc>
              <a:spcBef>
                <a:spcPts val="0"/>
              </a:spcBef>
              <a:spcAft>
                <a:spcPts val="0"/>
              </a:spcAft>
              <a:buNone/>
              <a:tabLst/>
            </a:pPr>
            <a:r>
              <a:rPr lang="en-US" sz="4000" b="1">
                <a:solidFill>
                  <a:schemeClr val="accent3">
                    <a:lumMod val="75000"/>
                  </a:schemeClr>
                </a:solidFill>
                <a:latin typeface="Century Gothic"/>
                <a:ea typeface="ＭＳ Ｐゴシック"/>
              </a:rPr>
              <a:t>Röka</a:t>
            </a:r>
            <a:endParaRPr lang="sv-SE" sz="1800">
              <a:solidFill>
                <a:schemeClr val="accent3">
                  <a:lumMod val="75000"/>
                </a:schemeClr>
              </a:solidFill>
              <a:latin typeface="Century Gothic"/>
              <a:ea typeface="ＭＳ Ｐゴシック"/>
            </a:endParaRPr>
          </a:p>
        </p:txBody>
      </p:sp>
      <p:sp>
        <p:nvSpPr>
          <p:cNvPr id="12" name="TextBox 11">
            <a:extLst>
              <a:ext uri="{FF2B5EF4-FFF2-40B4-BE49-F238E27FC236}">
                <a16:creationId xmlns:a16="http://schemas.microsoft.com/office/drawing/2014/main" id="{8EFB34C0-F16C-7D4F-A063-F095EDC82EA0}"/>
              </a:ext>
            </a:extLst>
          </p:cNvPr>
          <p:cNvSpPr txBox="1"/>
          <p:nvPr/>
        </p:nvSpPr>
        <p:spPr>
          <a:xfrm>
            <a:off x="674492" y="312267"/>
            <a:ext cx="241703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rPr>
              <a:t>Mary Jane</a:t>
            </a:r>
          </a:p>
        </p:txBody>
      </p:sp>
      <p:sp>
        <p:nvSpPr>
          <p:cNvPr id="14" name="TextBox 13">
            <a:extLst>
              <a:ext uri="{FF2B5EF4-FFF2-40B4-BE49-F238E27FC236}">
                <a16:creationId xmlns:a16="http://schemas.microsoft.com/office/drawing/2014/main" id="{228D02D4-9E65-FD4A-9B18-DB56C07E76C0}"/>
              </a:ext>
            </a:extLst>
          </p:cNvPr>
          <p:cNvSpPr txBox="1"/>
          <p:nvPr/>
        </p:nvSpPr>
        <p:spPr>
          <a:xfrm>
            <a:off x="348874" y="3744978"/>
            <a:ext cx="1821498"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rPr>
              <a:t>Braj</a:t>
            </a:r>
            <a:endParaRPr lang="en-US" sz="4000" b="1" i="0" u="none" strike="noStrike" cap="none" spc="0" normalizeH="0" baseline="0">
              <a:ln>
                <a:noFill/>
              </a:ln>
              <a:solidFill>
                <a:schemeClr val="accent3">
                  <a:lumMod val="75000"/>
                </a:schemeClr>
              </a:solidFill>
              <a:effectLst/>
              <a:uFillTx/>
              <a:latin typeface="Calibri"/>
              <a:ea typeface="Calibri"/>
              <a:cs typeface="Calibri"/>
            </a:endParaRPr>
          </a:p>
        </p:txBody>
      </p:sp>
      <p:sp>
        <p:nvSpPr>
          <p:cNvPr id="15" name="TextBox 14">
            <a:extLst>
              <a:ext uri="{FF2B5EF4-FFF2-40B4-BE49-F238E27FC236}">
                <a16:creationId xmlns:a16="http://schemas.microsoft.com/office/drawing/2014/main" id="{3FFDD730-AA44-7947-9619-0BFB176662BF}"/>
              </a:ext>
            </a:extLst>
          </p:cNvPr>
          <p:cNvSpPr txBox="1"/>
          <p:nvPr/>
        </p:nvSpPr>
        <p:spPr>
          <a:xfrm>
            <a:off x="216985" y="2432831"/>
            <a:ext cx="2016934"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rPr>
              <a:t>Dunder</a:t>
            </a:r>
            <a:endPar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endParaRPr>
          </a:p>
        </p:txBody>
      </p:sp>
      <p:sp>
        <p:nvSpPr>
          <p:cNvPr id="16" name="TextBox 15">
            <a:extLst>
              <a:ext uri="{FF2B5EF4-FFF2-40B4-BE49-F238E27FC236}">
                <a16:creationId xmlns:a16="http://schemas.microsoft.com/office/drawing/2014/main" id="{86C2F2EE-6F54-B047-928C-95C30043FE3C}"/>
              </a:ext>
            </a:extLst>
          </p:cNvPr>
          <p:cNvSpPr txBox="1"/>
          <p:nvPr/>
        </p:nvSpPr>
        <p:spPr>
          <a:xfrm>
            <a:off x="155511" y="4663576"/>
            <a:ext cx="311591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4000" b="1">
                <a:solidFill>
                  <a:schemeClr val="accent3">
                    <a:lumMod val="75000"/>
                  </a:schemeClr>
                </a:solidFill>
              </a:rPr>
              <a:t>Blue cheese </a:t>
            </a:r>
            <a:endParaRPr lang="en-US" sz="4000" b="1" i="0" u="none" strike="noStrike" cap="none" spc="0" normalizeH="0" baseline="0">
              <a:ln>
                <a:noFill/>
              </a:ln>
              <a:solidFill>
                <a:schemeClr val="accent3">
                  <a:lumMod val="75000"/>
                </a:schemeClr>
              </a:solidFill>
              <a:effectLst/>
              <a:uFillTx/>
              <a:latin typeface="Calibri"/>
              <a:ea typeface="Calibri"/>
              <a:cs typeface="Calibri"/>
            </a:endParaRPr>
          </a:p>
        </p:txBody>
      </p:sp>
      <p:sp>
        <p:nvSpPr>
          <p:cNvPr id="17" name="TextBox 16">
            <a:extLst>
              <a:ext uri="{FF2B5EF4-FFF2-40B4-BE49-F238E27FC236}">
                <a16:creationId xmlns:a16="http://schemas.microsoft.com/office/drawing/2014/main" id="{91B02268-71D9-4B44-8723-E68E728AB898}"/>
              </a:ext>
            </a:extLst>
          </p:cNvPr>
          <p:cNvSpPr txBox="1"/>
          <p:nvPr/>
        </p:nvSpPr>
        <p:spPr>
          <a:xfrm>
            <a:off x="10196019" y="5285404"/>
            <a:ext cx="1265291"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a:lnSpc>
                <a:spcPct val="100000"/>
              </a:lnSpc>
              <a:spcBef>
                <a:spcPts val="0"/>
              </a:spcBef>
              <a:spcAft>
                <a:spcPts val="0"/>
              </a:spcAft>
              <a:buNone/>
              <a:tabLst/>
            </a:pPr>
            <a:r>
              <a:rPr lang="en-US" sz="4000" b="1" err="1">
                <a:solidFill>
                  <a:schemeClr val="accent3">
                    <a:lumMod val="75000"/>
                  </a:schemeClr>
                </a:solidFill>
              </a:rPr>
              <a:t>Gräs</a:t>
            </a:r>
            <a:endParaRPr lang="sv-SE" sz="1800" err="1"/>
          </a:p>
        </p:txBody>
      </p:sp>
      <p:sp>
        <p:nvSpPr>
          <p:cNvPr id="18" name="TextBox 17">
            <a:extLst>
              <a:ext uri="{FF2B5EF4-FFF2-40B4-BE49-F238E27FC236}">
                <a16:creationId xmlns:a16="http://schemas.microsoft.com/office/drawing/2014/main" id="{51C4B018-23E9-4D43-AE1C-9FADEDBE7944}"/>
              </a:ext>
            </a:extLst>
          </p:cNvPr>
          <p:cNvSpPr txBox="1"/>
          <p:nvPr/>
        </p:nvSpPr>
        <p:spPr>
          <a:xfrm>
            <a:off x="10492912" y="2432759"/>
            <a:ext cx="1576212"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rPr>
              <a:t>Blunt</a:t>
            </a:r>
            <a:endPar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endParaRPr>
          </a:p>
        </p:txBody>
      </p:sp>
      <p:sp>
        <p:nvSpPr>
          <p:cNvPr id="20" name="TextBox 19">
            <a:extLst>
              <a:ext uri="{FF2B5EF4-FFF2-40B4-BE49-F238E27FC236}">
                <a16:creationId xmlns:a16="http://schemas.microsoft.com/office/drawing/2014/main" id="{FF3FFE9A-8132-CC42-89C2-3B065D57F52A}"/>
              </a:ext>
            </a:extLst>
          </p:cNvPr>
          <p:cNvSpPr txBox="1"/>
          <p:nvPr/>
        </p:nvSpPr>
        <p:spPr>
          <a:xfrm>
            <a:off x="2172673" y="2894620"/>
            <a:ext cx="1819921"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latin typeface="Century Gothic"/>
                <a:ea typeface="ＭＳ Ｐゴシック"/>
              </a:rPr>
              <a:t>Azi</a:t>
            </a:r>
            <a:endParaRPr lang="en-US" sz="4000" b="1" i="0" u="none" strike="noStrike" cap="none" spc="0" normalizeH="0" baseline="0">
              <a:ln>
                <a:noFill/>
              </a:ln>
              <a:solidFill>
                <a:schemeClr val="accent3">
                  <a:lumMod val="75000"/>
                </a:schemeClr>
              </a:solidFill>
              <a:effectLst/>
              <a:uFillTx/>
              <a:latin typeface="Calibri"/>
              <a:ea typeface="Calibri"/>
              <a:cs typeface="Calibri"/>
            </a:endParaRPr>
          </a:p>
        </p:txBody>
      </p:sp>
      <p:sp>
        <p:nvSpPr>
          <p:cNvPr id="21" name="TextBox 20">
            <a:extLst>
              <a:ext uri="{FF2B5EF4-FFF2-40B4-BE49-F238E27FC236}">
                <a16:creationId xmlns:a16="http://schemas.microsoft.com/office/drawing/2014/main" id="{EA182BEA-C4AD-1F4F-A684-F31797B001C6}"/>
              </a:ext>
            </a:extLst>
          </p:cNvPr>
          <p:cNvSpPr txBox="1"/>
          <p:nvPr/>
        </p:nvSpPr>
        <p:spPr>
          <a:xfrm>
            <a:off x="3794029" y="105495"/>
            <a:ext cx="1646118"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latin typeface="Century Gothic"/>
                <a:ea typeface="ＭＳ Ｐゴシック"/>
              </a:rPr>
              <a:t>Grönt</a:t>
            </a:r>
            <a:endParaRPr lang="en-US" sz="4000" b="1" i="0" u="none" strike="noStrike" cap="none" spc="0" normalizeH="0" baseline="0">
              <a:ln>
                <a:noFill/>
              </a:ln>
              <a:solidFill>
                <a:schemeClr val="accent3">
                  <a:lumMod val="75000"/>
                </a:schemeClr>
              </a:solidFill>
              <a:effectLst/>
              <a:uFillTx/>
              <a:latin typeface="Century Gothic"/>
              <a:ea typeface="ＭＳ Ｐゴシック"/>
              <a:cs typeface="Calibri"/>
            </a:endParaRPr>
          </a:p>
        </p:txBody>
      </p:sp>
      <p:sp>
        <p:nvSpPr>
          <p:cNvPr id="22" name="TextBox 21">
            <a:extLst>
              <a:ext uri="{FF2B5EF4-FFF2-40B4-BE49-F238E27FC236}">
                <a16:creationId xmlns:a16="http://schemas.microsoft.com/office/drawing/2014/main" id="{7CD432D4-3EA0-8745-9C60-EB2D2A657D30}"/>
              </a:ext>
            </a:extLst>
          </p:cNvPr>
          <p:cNvSpPr txBox="1"/>
          <p:nvPr/>
        </p:nvSpPr>
        <p:spPr>
          <a:xfrm>
            <a:off x="9283904" y="4584038"/>
            <a:ext cx="1840620"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rPr>
              <a:t>Skunk</a:t>
            </a:r>
            <a:endParaRPr lang="en-US" sz="4000" b="1" i="0" u="none" strike="noStrike" cap="none" spc="0" normalizeH="0" baseline="0">
              <a:ln>
                <a:noFill/>
              </a:ln>
              <a:solidFill>
                <a:schemeClr val="accent3">
                  <a:lumMod val="75000"/>
                </a:schemeClr>
              </a:solidFill>
              <a:effectLst/>
              <a:uFillTx/>
              <a:latin typeface="Calibri"/>
              <a:ea typeface="Calibri"/>
              <a:cs typeface="Calibri"/>
            </a:endParaRPr>
          </a:p>
        </p:txBody>
      </p:sp>
      <p:sp>
        <p:nvSpPr>
          <p:cNvPr id="23" name="TextBox 22">
            <a:extLst>
              <a:ext uri="{FF2B5EF4-FFF2-40B4-BE49-F238E27FC236}">
                <a16:creationId xmlns:a16="http://schemas.microsoft.com/office/drawing/2014/main" id="{B7552B0E-FA30-ED44-9F68-1C5D296B1FE8}"/>
              </a:ext>
            </a:extLst>
          </p:cNvPr>
          <p:cNvSpPr txBox="1"/>
          <p:nvPr/>
        </p:nvSpPr>
        <p:spPr>
          <a:xfrm>
            <a:off x="6388568" y="103214"/>
            <a:ext cx="1776078"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rPr>
              <a:t>Ganja</a:t>
            </a:r>
            <a:endPar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endParaRPr>
          </a:p>
        </p:txBody>
      </p:sp>
      <p:sp>
        <p:nvSpPr>
          <p:cNvPr id="25" name="TextBox 24">
            <a:extLst>
              <a:ext uri="{FF2B5EF4-FFF2-40B4-BE49-F238E27FC236}">
                <a16:creationId xmlns:a16="http://schemas.microsoft.com/office/drawing/2014/main" id="{17D626C1-23F2-2B4A-B497-3023C52286EB}"/>
              </a:ext>
            </a:extLst>
          </p:cNvPr>
          <p:cNvSpPr txBox="1"/>
          <p:nvPr/>
        </p:nvSpPr>
        <p:spPr>
          <a:xfrm>
            <a:off x="1636947" y="5643344"/>
            <a:ext cx="1632531"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err="1">
                <a:solidFill>
                  <a:schemeClr val="accent3">
                    <a:lumMod val="75000"/>
                  </a:schemeClr>
                </a:solidFill>
              </a:rPr>
              <a:t>Zutt</a:t>
            </a:r>
            <a:endParaRPr lang="en-US" sz="4000" b="1" i="0" u="none" strike="noStrike" cap="none" spc="0" normalizeH="0" baseline="0" err="1">
              <a:ln>
                <a:noFill/>
              </a:ln>
              <a:solidFill>
                <a:schemeClr val="accent3">
                  <a:lumMod val="75000"/>
                </a:schemeClr>
              </a:solidFill>
              <a:effectLst/>
              <a:uFillTx/>
              <a:latin typeface="Calibri"/>
              <a:ea typeface="Calibri"/>
              <a:cs typeface="Calibri"/>
            </a:endParaRPr>
          </a:p>
        </p:txBody>
      </p:sp>
      <p:sp>
        <p:nvSpPr>
          <p:cNvPr id="28" name="TextBox 27">
            <a:extLst>
              <a:ext uri="{FF2B5EF4-FFF2-40B4-BE49-F238E27FC236}">
                <a16:creationId xmlns:a16="http://schemas.microsoft.com/office/drawing/2014/main" id="{17909988-6462-C244-80A4-7B227028A7B3}"/>
              </a:ext>
            </a:extLst>
          </p:cNvPr>
          <p:cNvSpPr txBox="1"/>
          <p:nvPr/>
        </p:nvSpPr>
        <p:spPr>
          <a:xfrm>
            <a:off x="414709" y="1506037"/>
            <a:ext cx="1820475"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rPr>
              <a:t>Pollen</a:t>
            </a:r>
            <a:endPar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endParaRPr>
          </a:p>
        </p:txBody>
      </p:sp>
      <p:pic>
        <p:nvPicPr>
          <p:cNvPr id="2" name="Bildobjekt 1" descr="En bild som visar Hampa, cannabis, blad&#10;&#10;Automatiskt genererad beskrivning">
            <a:extLst>
              <a:ext uri="{FF2B5EF4-FFF2-40B4-BE49-F238E27FC236}">
                <a16:creationId xmlns:a16="http://schemas.microsoft.com/office/drawing/2014/main" id="{ACD47991-4FB7-A851-B59A-69E26C7D9231}"/>
              </a:ext>
            </a:extLst>
          </p:cNvPr>
          <p:cNvPicPr>
            <a:picLocks noChangeAspect="1"/>
          </p:cNvPicPr>
          <p:nvPr/>
        </p:nvPicPr>
        <p:blipFill>
          <a:blip r:embed="rId3"/>
          <a:stretch>
            <a:fillRect/>
          </a:stretch>
        </p:blipFill>
        <p:spPr>
          <a:xfrm>
            <a:off x="3532158" y="1018546"/>
            <a:ext cx="5041420" cy="5050945"/>
          </a:xfrm>
          <a:prstGeom prst="rect">
            <a:avLst/>
          </a:prstGeom>
        </p:spPr>
      </p:pic>
      <p:sp>
        <p:nvSpPr>
          <p:cNvPr id="3" name="Rectangle 2">
            <a:extLst>
              <a:ext uri="{FF2B5EF4-FFF2-40B4-BE49-F238E27FC236}">
                <a16:creationId xmlns:a16="http://schemas.microsoft.com/office/drawing/2014/main" id="{E502DE3B-DBA3-9846-97EA-600BD5185787}"/>
              </a:ext>
            </a:extLst>
          </p:cNvPr>
          <p:cNvSpPr/>
          <p:nvPr/>
        </p:nvSpPr>
        <p:spPr>
          <a:xfrm>
            <a:off x="1524000" y="3492474"/>
            <a:ext cx="9144000" cy="954107"/>
          </a:xfrm>
          <a:prstGeom prst="rect">
            <a:avLst/>
          </a:prstGeom>
          <a:solidFill>
            <a:srgbClr val="EDEDED">
              <a:alpha val="72941"/>
            </a:srgbClr>
          </a:solidFill>
        </p:spPr>
        <p:txBody>
          <a:bodyPr wrap="square" lIns="91440" tIns="45720" rIns="91440" bIns="45720">
            <a:spAutoFit/>
          </a:bodyPr>
          <a:lstStyle/>
          <a:p>
            <a:pPr algn="ctr"/>
            <a:r>
              <a:rPr kumimoji="0" lang="en-US" sz="5600" b="1" i="0" u="none" strike="noStrike" cap="none" spc="0" normalizeH="0" baseline="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uFillTx/>
                <a:sym typeface="Calibri"/>
              </a:rPr>
              <a:t>Cannabis</a:t>
            </a:r>
            <a:endParaRPr lang="en-US" sz="5600" b="1" cap="none" spc="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29" name="TextBox 28">
            <a:extLst>
              <a:ext uri="{FF2B5EF4-FFF2-40B4-BE49-F238E27FC236}">
                <a16:creationId xmlns:a16="http://schemas.microsoft.com/office/drawing/2014/main" id="{C1E151E5-1C31-4E44-A558-DA40DB6E4EE3}"/>
              </a:ext>
            </a:extLst>
          </p:cNvPr>
          <p:cNvSpPr txBox="1"/>
          <p:nvPr/>
        </p:nvSpPr>
        <p:spPr>
          <a:xfrm>
            <a:off x="8526113" y="315583"/>
            <a:ext cx="3358203"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lang="en-US" sz="4000" b="1">
                <a:solidFill>
                  <a:schemeClr val="accent3">
                    <a:lumMod val="75000"/>
                  </a:schemeClr>
                </a:solidFill>
              </a:rPr>
              <a:t>Marijuana</a:t>
            </a:r>
            <a:endParaRPr kumimoji="0" lang="en-US" sz="4000" b="1" i="0" u="none" strike="noStrike" cap="none" spc="0" normalizeH="0" baseline="0">
              <a:ln>
                <a:noFill/>
              </a:ln>
              <a:solidFill>
                <a:schemeClr val="accent3">
                  <a:lumMod val="75000"/>
                </a:schemeClr>
              </a:solidFill>
              <a:effectLst/>
              <a:uFillTx/>
              <a:latin typeface="Calibri"/>
              <a:ea typeface="Calibri"/>
              <a:cs typeface="Calibri"/>
              <a:sym typeface="Calibri"/>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1000"/>
                                        <p:tgtEl>
                                          <p:spTgt spid="10"/>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dissolve">
                                      <p:cBhvr>
                                        <p:cTn id="11" dur="1000"/>
                                        <p:tgtEl>
                                          <p:spTgt spid="29"/>
                                        </p:tgtEl>
                                      </p:cBhvr>
                                    </p:animEffect>
                                  </p:childTnLst>
                                </p:cTn>
                              </p:par>
                            </p:childTnLst>
                          </p:cTn>
                        </p:par>
                        <p:par>
                          <p:cTn id="12" fill="hold">
                            <p:stCondLst>
                              <p:cond delay="2000"/>
                            </p:stCondLst>
                            <p:childTnLst>
                              <p:par>
                                <p:cTn id="13" presetID="9"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1000"/>
                                        <p:tgtEl>
                                          <p:spTgt spid="20"/>
                                        </p:tgtEl>
                                      </p:cBhvr>
                                    </p:animEffect>
                                  </p:childTnLst>
                                </p:cTn>
                              </p:par>
                            </p:childTnLst>
                          </p:cTn>
                        </p:par>
                        <p:par>
                          <p:cTn id="16" fill="hold">
                            <p:stCondLst>
                              <p:cond delay="3000"/>
                            </p:stCondLst>
                            <p:childTnLst>
                              <p:par>
                                <p:cTn id="17" presetID="9"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dissolve">
                                      <p:cBhvr>
                                        <p:cTn id="19" dur="1000"/>
                                        <p:tgtEl>
                                          <p:spTgt spid="23"/>
                                        </p:tgtEl>
                                      </p:cBhvr>
                                    </p:animEffect>
                                  </p:childTnLst>
                                </p:cTn>
                              </p:par>
                            </p:childTnLst>
                          </p:cTn>
                        </p:par>
                        <p:par>
                          <p:cTn id="20" fill="hold">
                            <p:stCondLst>
                              <p:cond delay="4000"/>
                            </p:stCondLst>
                            <p:childTnLst>
                              <p:par>
                                <p:cTn id="21" presetID="9"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dissolve">
                                      <p:cBhvr>
                                        <p:cTn id="23" dur="1000"/>
                                        <p:tgtEl>
                                          <p:spTgt spid="12"/>
                                        </p:tgtEl>
                                      </p:cBhvr>
                                    </p:animEffect>
                                  </p:childTnLst>
                                </p:cTn>
                              </p:par>
                            </p:childTnLst>
                          </p:cTn>
                        </p:par>
                        <p:par>
                          <p:cTn id="24" fill="hold">
                            <p:stCondLst>
                              <p:cond delay="5000"/>
                            </p:stCondLst>
                            <p:childTnLst>
                              <p:par>
                                <p:cTn id="25" presetID="9"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1000"/>
                                        <p:tgtEl>
                                          <p:spTgt spid="11"/>
                                        </p:tgtEl>
                                      </p:cBhvr>
                                    </p:animEffect>
                                  </p:childTnLst>
                                </p:cTn>
                              </p:par>
                            </p:childTnLst>
                          </p:cTn>
                        </p:par>
                        <p:par>
                          <p:cTn id="28" fill="hold">
                            <p:stCondLst>
                              <p:cond delay="6000"/>
                            </p:stCondLst>
                            <p:childTnLst>
                              <p:par>
                                <p:cTn id="29" presetID="9" presetClass="entr" presetSubtype="0"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dissolve">
                                      <p:cBhvr>
                                        <p:cTn id="31" dur="1000"/>
                                        <p:tgtEl>
                                          <p:spTgt spid="14"/>
                                        </p:tgtEl>
                                      </p:cBhvr>
                                    </p:animEffect>
                                  </p:childTnLst>
                                </p:cTn>
                              </p:par>
                            </p:childTnLst>
                          </p:cTn>
                        </p:par>
                        <p:par>
                          <p:cTn id="32" fill="hold">
                            <p:stCondLst>
                              <p:cond delay="7000"/>
                            </p:stCondLst>
                            <p:childTnLst>
                              <p:par>
                                <p:cTn id="33" presetID="9"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dissolve">
                                      <p:cBhvr>
                                        <p:cTn id="35" dur="1000"/>
                                        <p:tgtEl>
                                          <p:spTgt spid="18"/>
                                        </p:tgtEl>
                                      </p:cBhvr>
                                    </p:animEffect>
                                  </p:childTnLst>
                                </p:cTn>
                              </p:par>
                            </p:childTnLst>
                          </p:cTn>
                        </p:par>
                        <p:par>
                          <p:cTn id="36" fill="hold">
                            <p:stCondLst>
                              <p:cond delay="8000"/>
                            </p:stCondLst>
                            <p:childTnLst>
                              <p:par>
                                <p:cTn id="37" presetID="9" presetClass="entr" presetSubtype="0" fill="hold" grpId="0"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ssolve">
                                      <p:cBhvr>
                                        <p:cTn id="39" dur="1000"/>
                                        <p:tgtEl>
                                          <p:spTgt spid="4"/>
                                        </p:tgtEl>
                                      </p:cBhvr>
                                    </p:animEffect>
                                  </p:childTnLst>
                                </p:cTn>
                              </p:par>
                            </p:childTnLst>
                          </p:cTn>
                        </p:par>
                        <p:par>
                          <p:cTn id="40" fill="hold">
                            <p:stCondLst>
                              <p:cond delay="9000"/>
                            </p:stCondLst>
                            <p:childTnLst>
                              <p:par>
                                <p:cTn id="41" presetID="9"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dissolve">
                                      <p:cBhvr>
                                        <p:cTn id="43" dur="1000"/>
                                        <p:tgtEl>
                                          <p:spTgt spid="15"/>
                                        </p:tgtEl>
                                      </p:cBhvr>
                                    </p:animEffect>
                                  </p:childTnLst>
                                </p:cTn>
                              </p:par>
                            </p:childTnLst>
                          </p:cTn>
                        </p:par>
                        <p:par>
                          <p:cTn id="44" fill="hold">
                            <p:stCondLst>
                              <p:cond delay="10000"/>
                            </p:stCondLst>
                            <p:childTnLst>
                              <p:par>
                                <p:cTn id="45" presetID="9" presetClass="entr" presetSubtype="0"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dissolve">
                                      <p:cBhvr>
                                        <p:cTn id="47" dur="1000"/>
                                        <p:tgtEl>
                                          <p:spTgt spid="22"/>
                                        </p:tgtEl>
                                      </p:cBhvr>
                                    </p:animEffect>
                                  </p:childTnLst>
                                </p:cTn>
                              </p:par>
                            </p:childTnLst>
                          </p:cTn>
                        </p:par>
                        <p:par>
                          <p:cTn id="48" fill="hold">
                            <p:stCondLst>
                              <p:cond delay="11000"/>
                            </p:stCondLst>
                            <p:childTnLst>
                              <p:par>
                                <p:cTn id="49" presetID="9" presetClass="entr" presetSubtype="0" fill="hold" grpId="0"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dissolve">
                                      <p:cBhvr>
                                        <p:cTn id="51" dur="1000"/>
                                        <p:tgtEl>
                                          <p:spTgt spid="21"/>
                                        </p:tgtEl>
                                      </p:cBhvr>
                                    </p:animEffect>
                                  </p:childTnLst>
                                </p:cTn>
                              </p:par>
                            </p:childTnLst>
                          </p:cTn>
                        </p:par>
                        <p:par>
                          <p:cTn id="52" fill="hold">
                            <p:stCondLst>
                              <p:cond delay="12000"/>
                            </p:stCondLst>
                            <p:childTnLst>
                              <p:par>
                                <p:cTn id="53" presetID="9" presetClass="entr" presetSubtype="0"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dissolve">
                                      <p:cBhvr>
                                        <p:cTn id="55" dur="1000"/>
                                        <p:tgtEl>
                                          <p:spTgt spid="25"/>
                                        </p:tgtEl>
                                      </p:cBhvr>
                                    </p:animEffect>
                                  </p:childTnLst>
                                </p:cTn>
                              </p:par>
                            </p:childTnLst>
                          </p:cTn>
                        </p:par>
                        <p:par>
                          <p:cTn id="56" fill="hold">
                            <p:stCondLst>
                              <p:cond delay="13000"/>
                            </p:stCondLst>
                            <p:childTnLst>
                              <p:par>
                                <p:cTn id="57" presetID="9" presetClass="entr" presetSubtype="0" fill="hold" grpId="0" nodeType="after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dissolve">
                                      <p:cBhvr>
                                        <p:cTn id="59" dur="1000"/>
                                        <p:tgtEl>
                                          <p:spTgt spid="17"/>
                                        </p:tgtEl>
                                      </p:cBhvr>
                                    </p:animEffect>
                                  </p:childTnLst>
                                </p:cTn>
                              </p:par>
                            </p:childTnLst>
                          </p:cTn>
                        </p:par>
                        <p:par>
                          <p:cTn id="60" fill="hold">
                            <p:stCondLst>
                              <p:cond delay="14000"/>
                            </p:stCondLst>
                            <p:childTnLst>
                              <p:par>
                                <p:cTn id="61" presetID="9" presetClass="entr" presetSubtype="0" fill="hold" grpId="0"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dissolve">
                                      <p:cBhvr>
                                        <p:cTn id="63" dur="1000"/>
                                        <p:tgtEl>
                                          <p:spTgt spid="28"/>
                                        </p:tgtEl>
                                      </p:cBhvr>
                                    </p:animEffect>
                                  </p:childTnLst>
                                </p:cTn>
                              </p:par>
                            </p:childTnLst>
                          </p:cTn>
                        </p:par>
                        <p:par>
                          <p:cTn id="64" fill="hold">
                            <p:stCondLst>
                              <p:cond delay="15000"/>
                            </p:stCondLst>
                            <p:childTnLst>
                              <p:par>
                                <p:cTn id="65" presetID="9" presetClass="entr" presetSubtype="0"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dissolve">
                                      <p:cBhvr>
                                        <p:cTn id="67" dur="10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1" grpId="0"/>
      <p:bldP spid="12" grpId="0"/>
      <p:bldP spid="14" grpId="0"/>
      <p:bldP spid="15" grpId="0"/>
      <p:bldP spid="16" grpId="0"/>
      <p:bldP spid="17" grpId="0"/>
      <p:bldP spid="18" grpId="0"/>
      <p:bldP spid="20" grpId="0"/>
      <p:bldP spid="21" grpId="0"/>
      <p:bldP spid="22" grpId="0"/>
      <p:bldP spid="23" grpId="0"/>
      <p:bldP spid="25" grpId="0"/>
      <p:bldP spid="28" grpId="0"/>
      <p:bldP spid="3" grpId="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Approach"/>
          <p:cNvSpPr txBox="1">
            <a:spLocks noGrp="1"/>
          </p:cNvSpPr>
          <p:nvPr>
            <p:ph type="title"/>
          </p:nvPr>
        </p:nvSpPr>
        <p:spPr>
          <a:xfrm>
            <a:off x="478367" y="93133"/>
            <a:ext cx="10538884" cy="719667"/>
          </a:xfrm>
        </p:spPr>
        <p:txBody>
          <a:bodyPr wrap="square" anchor="ctr">
            <a:normAutofit/>
          </a:bodyPr>
          <a:lstStyle>
            <a:lvl1pPr defTabSz="429768">
              <a:defRPr sz="3666"/>
            </a:lvl1pPr>
          </a:lstStyle>
          <a:p>
            <a:r>
              <a:rPr lang="sv-SE" sz="3200">
                <a:ea typeface="ＭＳ Ｐゴシック"/>
              </a:rPr>
              <a:t>Diskutera</a:t>
            </a:r>
            <a:endParaRPr lang="en-US" sz="3200" b="0">
              <a:solidFill>
                <a:srgbClr val="000000"/>
              </a:solidFill>
              <a:ea typeface="ＭＳ Ｐゴシック"/>
            </a:endParaRPr>
          </a:p>
        </p:txBody>
      </p:sp>
      <p:sp>
        <p:nvSpPr>
          <p:cNvPr id="3" name="Text Placeholder 2">
            <a:extLst>
              <a:ext uri="{FF2B5EF4-FFF2-40B4-BE49-F238E27FC236}">
                <a16:creationId xmlns:a16="http://schemas.microsoft.com/office/drawing/2014/main" id="{2BD3CA80-5968-634C-9337-DF5500673180}"/>
              </a:ext>
            </a:extLst>
          </p:cNvPr>
          <p:cNvSpPr>
            <a:spLocks noGrp="1"/>
          </p:cNvSpPr>
          <p:nvPr>
            <p:ph sz="quarter" idx="10"/>
          </p:nvPr>
        </p:nvSpPr>
        <p:spPr>
          <a:xfrm>
            <a:off x="955726" y="1360952"/>
            <a:ext cx="9899219" cy="4173106"/>
          </a:xfrm>
        </p:spPr>
        <p:txBody>
          <a:bodyPr wrap="square" anchor="t">
            <a:normAutofit/>
          </a:bodyPr>
          <a:lstStyle/>
          <a:p>
            <a:pPr marL="457200" indent="-457200" algn="ctr">
              <a:buAutoNum type="arabicPeriod"/>
            </a:pPr>
            <a:r>
              <a:rPr lang="sv-SE" sz="2400" b="1">
                <a:ea typeface="ＭＳ Ｐゴシック"/>
              </a:rPr>
              <a:t>Vad har ni hört om cannabis? Diskutera och skriv ner tre saker</a:t>
            </a:r>
            <a:endParaRPr lang="sv-SE" sz="2400">
              <a:ea typeface="ＭＳ Ｐゴシック"/>
            </a:endParaRPr>
          </a:p>
        </p:txBody>
      </p:sp>
      <p:pic>
        <p:nvPicPr>
          <p:cNvPr id="6" name="Bildobjekt 5" descr="En bild som visar skiss, Teckensnitt, design, clipart&#10;&#10;Automatiskt genererad beskrivning">
            <a:extLst>
              <a:ext uri="{FF2B5EF4-FFF2-40B4-BE49-F238E27FC236}">
                <a16:creationId xmlns:a16="http://schemas.microsoft.com/office/drawing/2014/main" id="{72880C18-CCBC-97EE-77D3-0C726A2B887D}"/>
              </a:ext>
            </a:extLst>
          </p:cNvPr>
          <p:cNvPicPr>
            <a:picLocks noChangeAspect="1"/>
          </p:cNvPicPr>
          <p:nvPr/>
        </p:nvPicPr>
        <p:blipFill>
          <a:blip r:embed="rId3"/>
          <a:stretch>
            <a:fillRect/>
          </a:stretch>
        </p:blipFill>
        <p:spPr>
          <a:xfrm>
            <a:off x="2382868" y="3042878"/>
            <a:ext cx="3371850" cy="2181225"/>
          </a:xfrm>
          <a:prstGeom prst="rect">
            <a:avLst/>
          </a:prstGeom>
          <a:ln>
            <a:solidFill>
              <a:schemeClr val="bg1"/>
            </a:solidFill>
          </a:ln>
        </p:spPr>
      </p:pic>
      <p:pic>
        <p:nvPicPr>
          <p:cNvPr id="8" name="Bildobjekt 7" descr="En bild som visar skiss, design, linje&#10;&#10;Automatiskt genererad beskrivning">
            <a:extLst>
              <a:ext uri="{FF2B5EF4-FFF2-40B4-BE49-F238E27FC236}">
                <a16:creationId xmlns:a16="http://schemas.microsoft.com/office/drawing/2014/main" id="{D398B23C-EAA4-E6B1-6703-563AD8075E4B}"/>
              </a:ext>
            </a:extLst>
          </p:cNvPr>
          <p:cNvPicPr>
            <a:picLocks noChangeAspect="1"/>
          </p:cNvPicPr>
          <p:nvPr/>
        </p:nvPicPr>
        <p:blipFill>
          <a:blip r:embed="rId4"/>
          <a:stretch>
            <a:fillRect/>
          </a:stretch>
        </p:blipFill>
        <p:spPr>
          <a:xfrm>
            <a:off x="6658874" y="3042878"/>
            <a:ext cx="2209800" cy="2181225"/>
          </a:xfrm>
          <a:prstGeom prst="rect">
            <a:avLst/>
          </a:prstGeom>
          <a:ln>
            <a:solidFill>
              <a:schemeClr val="bg1"/>
            </a:solidFill>
          </a:ln>
        </p:spPr>
      </p:pic>
    </p:spTree>
    <p:extLst>
      <p:ext uri="{BB962C8B-B14F-4D97-AF65-F5344CB8AC3E}">
        <p14:creationId xmlns:p14="http://schemas.microsoft.com/office/powerpoint/2010/main" val="1404756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E09EC-67D8-4CA8-DA13-EB236B08D4C1}"/>
              </a:ext>
            </a:extLst>
          </p:cNvPr>
          <p:cNvSpPr>
            <a:spLocks noGrp="1"/>
          </p:cNvSpPr>
          <p:nvPr>
            <p:ph type="title"/>
          </p:nvPr>
        </p:nvSpPr>
        <p:spPr/>
        <p:txBody>
          <a:bodyPr/>
          <a:lstStyle/>
          <a:p>
            <a:r>
              <a:rPr lang="sv-SE">
                <a:ea typeface="ＭＳ Ｐゴシック"/>
              </a:rPr>
              <a:t>Vad är cannabis?</a:t>
            </a:r>
          </a:p>
        </p:txBody>
      </p:sp>
      <p:sp>
        <p:nvSpPr>
          <p:cNvPr id="3" name="Content Placeholder 2">
            <a:extLst>
              <a:ext uri="{FF2B5EF4-FFF2-40B4-BE49-F238E27FC236}">
                <a16:creationId xmlns:a16="http://schemas.microsoft.com/office/drawing/2014/main" id="{5E1248FD-36C3-231F-4815-37C890F1431C}"/>
              </a:ext>
            </a:extLst>
          </p:cNvPr>
          <p:cNvSpPr>
            <a:spLocks noGrp="1"/>
          </p:cNvSpPr>
          <p:nvPr>
            <p:ph sz="quarter" idx="10"/>
          </p:nvPr>
        </p:nvSpPr>
        <p:spPr>
          <a:xfrm>
            <a:off x="439116" y="1721170"/>
            <a:ext cx="4702591" cy="4017047"/>
          </a:xfrm>
        </p:spPr>
        <p:txBody>
          <a:bodyPr/>
          <a:lstStyle/>
          <a:p>
            <a:pPr marL="455295" indent="-455295"/>
            <a:r>
              <a:rPr lang="sv-SE" sz="2000">
                <a:ea typeface="ＭＳ Ｐゴシック"/>
              </a:rPr>
              <a:t>Cannabis är en drog som utvinns ur växten Cannabis </a:t>
            </a:r>
            <a:r>
              <a:rPr lang="sv-SE" sz="2000" err="1">
                <a:ea typeface="ＭＳ Ｐゴシック"/>
              </a:rPr>
              <a:t>sativa</a:t>
            </a:r>
            <a:r>
              <a:rPr lang="sv-SE" sz="2000">
                <a:ea typeface="ＭＳ Ｐゴシック"/>
              </a:rPr>
              <a:t> och den är olaglig i Sverige. </a:t>
            </a:r>
            <a:endParaRPr lang="en-US" sz="2000">
              <a:ea typeface="ＭＳ Ｐゴシック"/>
            </a:endParaRPr>
          </a:p>
          <a:p>
            <a:pPr marL="455295" indent="-455295"/>
            <a:endParaRPr lang="sv-SE" sz="2000">
              <a:ea typeface="ＭＳ Ｐゴシック"/>
            </a:endParaRPr>
          </a:p>
          <a:p>
            <a:pPr marL="455295" indent="-455295"/>
            <a:r>
              <a:rPr lang="sv-SE" sz="2000">
                <a:ea typeface="ＭＳ Ｐゴシック"/>
              </a:rPr>
              <a:t>Cannabis är ett samlingsnamn för hasch och marijuana. </a:t>
            </a:r>
            <a:endParaRPr lang="sv-SE" sz="2000"/>
          </a:p>
          <a:p>
            <a:pPr marL="456565" indent="-456565"/>
            <a:endParaRPr lang="en-US"/>
          </a:p>
        </p:txBody>
      </p:sp>
      <p:pic>
        <p:nvPicPr>
          <p:cNvPr id="19" name="Picture 18" descr="Marijuana Blad, Cannabis Leaf">
            <a:extLst>
              <a:ext uri="{FF2B5EF4-FFF2-40B4-BE49-F238E27FC236}">
                <a16:creationId xmlns:a16="http://schemas.microsoft.com/office/drawing/2014/main" id="{7C8D0367-9FA0-3198-7D54-235A6CE82EED}"/>
              </a:ext>
            </a:extLst>
          </p:cNvPr>
          <p:cNvPicPr>
            <a:picLocks noChangeAspect="1"/>
          </p:cNvPicPr>
          <p:nvPr/>
        </p:nvPicPr>
        <p:blipFill>
          <a:blip r:embed="rId3"/>
          <a:stretch>
            <a:fillRect/>
          </a:stretch>
        </p:blipFill>
        <p:spPr>
          <a:xfrm>
            <a:off x="6616837" y="1230096"/>
            <a:ext cx="3034147" cy="1975140"/>
          </a:xfrm>
          <a:prstGeom prst="rect">
            <a:avLst/>
          </a:prstGeom>
        </p:spPr>
      </p:pic>
      <p:pic>
        <p:nvPicPr>
          <p:cNvPr id="20" name="Picture 19" descr="Torkad, Pott, Natur, Ogräs, Hampa, Växt">
            <a:extLst>
              <a:ext uri="{FF2B5EF4-FFF2-40B4-BE49-F238E27FC236}">
                <a16:creationId xmlns:a16="http://schemas.microsoft.com/office/drawing/2014/main" id="{2E4DACA2-0338-4D2A-4CC9-755FD04846CD}"/>
              </a:ext>
            </a:extLst>
          </p:cNvPr>
          <p:cNvPicPr>
            <a:picLocks noChangeAspect="1"/>
          </p:cNvPicPr>
          <p:nvPr/>
        </p:nvPicPr>
        <p:blipFill>
          <a:blip r:embed="rId4"/>
          <a:stretch>
            <a:fillRect/>
          </a:stretch>
        </p:blipFill>
        <p:spPr>
          <a:xfrm>
            <a:off x="5181599" y="3210356"/>
            <a:ext cx="3103419" cy="1988994"/>
          </a:xfrm>
          <a:prstGeom prst="rect">
            <a:avLst/>
          </a:prstGeom>
        </p:spPr>
      </p:pic>
      <p:pic>
        <p:nvPicPr>
          <p:cNvPr id="21" name="Picture 20" descr="En bild som visar tårta, inomhus, mat, godis&#10;&#10;Automatiskt genererad beskrivning">
            <a:extLst>
              <a:ext uri="{FF2B5EF4-FFF2-40B4-BE49-F238E27FC236}">
                <a16:creationId xmlns:a16="http://schemas.microsoft.com/office/drawing/2014/main" id="{1DCC9DA2-DB0D-3179-F3F7-33F4E86AC4E2}"/>
              </a:ext>
            </a:extLst>
          </p:cNvPr>
          <p:cNvPicPr>
            <a:picLocks noChangeAspect="1"/>
          </p:cNvPicPr>
          <p:nvPr/>
        </p:nvPicPr>
        <p:blipFill>
          <a:blip r:embed="rId5"/>
          <a:stretch>
            <a:fillRect/>
          </a:stretch>
        </p:blipFill>
        <p:spPr>
          <a:xfrm>
            <a:off x="8255723" y="3188423"/>
            <a:ext cx="2800850" cy="2017129"/>
          </a:xfrm>
          <a:prstGeom prst="rect">
            <a:avLst/>
          </a:prstGeom>
        </p:spPr>
      </p:pic>
      <p:sp>
        <p:nvSpPr>
          <p:cNvPr id="5" name="textruta 4">
            <a:extLst>
              <a:ext uri="{FF2B5EF4-FFF2-40B4-BE49-F238E27FC236}">
                <a16:creationId xmlns:a16="http://schemas.microsoft.com/office/drawing/2014/main" id="{19037CBB-D9A3-29A4-DB17-AD870B36DEDF}"/>
              </a:ext>
            </a:extLst>
          </p:cNvPr>
          <p:cNvSpPr txBox="1"/>
          <p:nvPr/>
        </p:nvSpPr>
        <p:spPr>
          <a:xfrm>
            <a:off x="8922407" y="5324223"/>
            <a:ext cx="21515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a:latin typeface="Century Gothic"/>
                <a:ea typeface="ＭＳ Ｐゴシック"/>
              </a:rPr>
              <a:t>Hasch</a:t>
            </a:r>
            <a:endParaRPr lang="sv-SE"/>
          </a:p>
        </p:txBody>
      </p:sp>
      <p:sp>
        <p:nvSpPr>
          <p:cNvPr id="6" name="textruta 5">
            <a:extLst>
              <a:ext uri="{FF2B5EF4-FFF2-40B4-BE49-F238E27FC236}">
                <a16:creationId xmlns:a16="http://schemas.microsoft.com/office/drawing/2014/main" id="{1B02829C-4A7E-3DFF-5C34-8F3A06D10C24}"/>
              </a:ext>
            </a:extLst>
          </p:cNvPr>
          <p:cNvSpPr txBox="1"/>
          <p:nvPr/>
        </p:nvSpPr>
        <p:spPr>
          <a:xfrm>
            <a:off x="5658746" y="5324222"/>
            <a:ext cx="216590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a:latin typeface="Century Gothic"/>
                <a:ea typeface="ＭＳ Ｐゴシック"/>
              </a:rPr>
              <a:t>Marijuana</a:t>
            </a:r>
            <a:endParaRPr lang="sv-SE"/>
          </a:p>
        </p:txBody>
      </p:sp>
      <p:sp>
        <p:nvSpPr>
          <p:cNvPr id="7" name="textruta 6">
            <a:extLst>
              <a:ext uri="{FF2B5EF4-FFF2-40B4-BE49-F238E27FC236}">
                <a16:creationId xmlns:a16="http://schemas.microsoft.com/office/drawing/2014/main" id="{F0469FCA-7446-DC85-B6A3-F2CB04B01A0A}"/>
              </a:ext>
            </a:extLst>
          </p:cNvPr>
          <p:cNvSpPr txBox="1"/>
          <p:nvPr/>
        </p:nvSpPr>
        <p:spPr>
          <a:xfrm>
            <a:off x="7513426" y="824110"/>
            <a:ext cx="21515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sv-SE">
                <a:latin typeface="Century Gothic"/>
                <a:ea typeface="ＭＳ Ｐゴシック"/>
              </a:rPr>
              <a:t>Cannabis</a:t>
            </a:r>
            <a:endParaRPr lang="sv-SE"/>
          </a:p>
        </p:txBody>
      </p:sp>
    </p:spTree>
    <p:extLst>
      <p:ext uri="{BB962C8B-B14F-4D97-AF65-F5344CB8AC3E}">
        <p14:creationId xmlns:p14="http://schemas.microsoft.com/office/powerpoint/2010/main" val="3613397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D4AC12-A776-A7ED-5592-9E2C9470892A}"/>
              </a:ext>
            </a:extLst>
          </p:cNvPr>
          <p:cNvSpPr>
            <a:spLocks noGrp="1"/>
          </p:cNvSpPr>
          <p:nvPr>
            <p:ph type="title"/>
          </p:nvPr>
        </p:nvSpPr>
        <p:spPr>
          <a:xfrm>
            <a:off x="377196" y="352978"/>
            <a:ext cx="10539412" cy="719137"/>
          </a:xfrm>
        </p:spPr>
        <p:txBody>
          <a:bodyPr lIns="45719" tIns="45720" rIns="45719" bIns="45720" anchor="ctr">
            <a:normAutofit/>
          </a:bodyPr>
          <a:lstStyle/>
          <a:p>
            <a:r>
              <a:rPr lang="sv-SE" sz="3600">
                <a:ea typeface="ＭＳ Ｐゴシック"/>
              </a:rPr>
              <a:t>Vad är cannabis?</a:t>
            </a:r>
          </a:p>
        </p:txBody>
      </p:sp>
      <p:sp>
        <p:nvSpPr>
          <p:cNvPr id="3" name="Platshållare för text 2">
            <a:extLst>
              <a:ext uri="{FF2B5EF4-FFF2-40B4-BE49-F238E27FC236}">
                <a16:creationId xmlns:a16="http://schemas.microsoft.com/office/drawing/2014/main" id="{CCD2772E-D0C9-0B47-5B95-BA95005CA5BC}"/>
              </a:ext>
            </a:extLst>
          </p:cNvPr>
          <p:cNvSpPr>
            <a:spLocks noGrp="1"/>
          </p:cNvSpPr>
          <p:nvPr>
            <p:ph type="body" idx="1"/>
          </p:nvPr>
        </p:nvSpPr>
        <p:spPr>
          <a:xfrm>
            <a:off x="374183" y="1046955"/>
            <a:ext cx="6225409" cy="5088416"/>
          </a:xfrm>
        </p:spPr>
        <p:txBody>
          <a:bodyPr lIns="45719" tIns="45720" rIns="45719" bIns="45720" anchor="t">
            <a:noAutofit/>
          </a:bodyPr>
          <a:lstStyle/>
          <a:p>
            <a:pPr marL="0" indent="0">
              <a:buNone/>
            </a:pPr>
            <a:endParaRPr lang="sv-SE" sz="2000">
              <a:ea typeface="ＭＳ Ｐゴシック"/>
              <a:cs typeface="+mn-lt"/>
            </a:endParaRPr>
          </a:p>
          <a:p>
            <a:pPr marL="455295" indent="-455295"/>
            <a:r>
              <a:rPr lang="sw-KE" sz="2000" err="1">
                <a:ea typeface="+mn-lt"/>
                <a:cs typeface="+mn-lt"/>
              </a:rPr>
              <a:t>Cannabis</a:t>
            </a:r>
            <a:r>
              <a:rPr lang="sw-KE" sz="2000">
                <a:ea typeface="+mn-lt"/>
                <a:cs typeface="+mn-lt"/>
              </a:rPr>
              <a:t> </a:t>
            </a:r>
            <a:r>
              <a:rPr lang="sw-KE" sz="2000" err="1">
                <a:ea typeface="+mn-lt"/>
                <a:cs typeface="+mn-lt"/>
              </a:rPr>
              <a:t>innehåller</a:t>
            </a:r>
            <a:r>
              <a:rPr lang="sw-KE" sz="2000">
                <a:ea typeface="+mn-lt"/>
                <a:cs typeface="+mn-lt"/>
              </a:rPr>
              <a:t> </a:t>
            </a:r>
            <a:r>
              <a:rPr lang="sw-KE" sz="2000" err="1">
                <a:ea typeface="+mn-lt"/>
                <a:cs typeface="+mn-lt"/>
              </a:rPr>
              <a:t>en</a:t>
            </a:r>
            <a:r>
              <a:rPr lang="sw-KE" sz="2000">
                <a:ea typeface="+mn-lt"/>
                <a:cs typeface="+mn-lt"/>
              </a:rPr>
              <a:t> </a:t>
            </a:r>
            <a:r>
              <a:rPr lang="sw-KE" sz="2000" err="1">
                <a:ea typeface="+mn-lt"/>
                <a:cs typeface="+mn-lt"/>
              </a:rPr>
              <a:t>kemikalie</a:t>
            </a:r>
            <a:r>
              <a:rPr lang="sw-KE" sz="2000">
                <a:ea typeface="+mn-lt"/>
                <a:cs typeface="+mn-lt"/>
              </a:rPr>
              <a:t> </a:t>
            </a:r>
            <a:r>
              <a:rPr lang="sw-KE" sz="2000" err="1">
                <a:ea typeface="+mn-lt"/>
                <a:cs typeface="+mn-lt"/>
              </a:rPr>
              <a:t>eller</a:t>
            </a:r>
            <a:r>
              <a:rPr lang="sv-SE" sz="2000">
                <a:ea typeface="+mn-lt"/>
                <a:cs typeface="+mn-lt"/>
              </a:rPr>
              <a:t> drog som kallas THC. </a:t>
            </a:r>
            <a:endParaRPr lang="sv-SE" sz="2000">
              <a:cs typeface="+mn-lt"/>
            </a:endParaRPr>
          </a:p>
          <a:p>
            <a:pPr marL="455295" indent="-455295"/>
            <a:endParaRPr lang="sv-SE" sz="2000">
              <a:ea typeface="+mn-lt"/>
              <a:cs typeface="+mn-lt"/>
            </a:endParaRPr>
          </a:p>
          <a:p>
            <a:pPr marL="455295" indent="-455295"/>
            <a:r>
              <a:rPr lang="sv-SE" sz="2000">
                <a:ea typeface="+mn-lt"/>
                <a:cs typeface="+mn-lt"/>
              </a:rPr>
              <a:t>THC är det aktiva ämnet som ger ruset och också påverkar hjärnan i stor grad. </a:t>
            </a:r>
            <a:endParaRPr lang="sv-SE" sz="2000"/>
          </a:p>
          <a:p>
            <a:pPr marL="455295" indent="-455295"/>
            <a:endParaRPr lang="sv-SE" sz="2000"/>
          </a:p>
          <a:p>
            <a:pPr marL="455295" indent="-455295"/>
            <a:r>
              <a:rPr lang="sv-SE" sz="2000">
                <a:ea typeface="ＭＳ Ｐゴシック"/>
              </a:rPr>
              <a:t>I cannabis  finns fler ämnen. Ett av dem är CBD som ej ger något rus. </a:t>
            </a:r>
            <a:br>
              <a:rPr lang="sv-SE" sz="2000">
                <a:ea typeface="ＭＳ Ｐゴシック"/>
              </a:rPr>
            </a:br>
            <a:endParaRPr lang="sv-SE" sz="2000"/>
          </a:p>
          <a:p>
            <a:pPr marL="455295" indent="-455295"/>
            <a:r>
              <a:rPr lang="sv-SE" sz="2000">
                <a:ea typeface="ＭＳ Ｐゴシック"/>
              </a:rPr>
              <a:t>CBD är lagligt i Sverige men då det ej finns tillräckligt med vetenskapliga bevis för dess positiva effekter får CBD ej marknadsföras. </a:t>
            </a:r>
            <a:endParaRPr lang="sv-SE" sz="2000"/>
          </a:p>
          <a:p>
            <a:pPr marL="0" indent="0">
              <a:buNone/>
            </a:pPr>
            <a:endParaRPr lang="sv-SE"/>
          </a:p>
        </p:txBody>
      </p:sp>
      <p:pic>
        <p:nvPicPr>
          <p:cNvPr id="6" name="Picture 5" descr="marijuana blad med cbd thc kemisk struktur - cannabidiol bildbanksfoton och bilder">
            <a:extLst>
              <a:ext uri="{FF2B5EF4-FFF2-40B4-BE49-F238E27FC236}">
                <a16:creationId xmlns:a16="http://schemas.microsoft.com/office/drawing/2014/main" id="{E1048602-77C1-20E2-4693-1F2D77A34AD2}"/>
              </a:ext>
            </a:extLst>
          </p:cNvPr>
          <p:cNvPicPr>
            <a:picLocks noChangeAspect="1"/>
          </p:cNvPicPr>
          <p:nvPr/>
        </p:nvPicPr>
        <p:blipFill>
          <a:blip r:embed="rId3"/>
          <a:stretch>
            <a:fillRect/>
          </a:stretch>
        </p:blipFill>
        <p:spPr>
          <a:xfrm>
            <a:off x="6950550" y="633291"/>
            <a:ext cx="4442320" cy="2806653"/>
          </a:xfrm>
          <a:prstGeom prst="rect">
            <a:avLst/>
          </a:prstGeom>
        </p:spPr>
      </p:pic>
      <p:pic>
        <p:nvPicPr>
          <p:cNvPr id="10" name="Picture 9" descr="Cbd, Cbd Kapseln, Cannabidiol, Hampafrön">
            <a:extLst>
              <a:ext uri="{FF2B5EF4-FFF2-40B4-BE49-F238E27FC236}">
                <a16:creationId xmlns:a16="http://schemas.microsoft.com/office/drawing/2014/main" id="{2866ECCD-7363-0066-C091-5270A0F310BA}"/>
              </a:ext>
            </a:extLst>
          </p:cNvPr>
          <p:cNvPicPr>
            <a:picLocks noChangeAspect="1"/>
          </p:cNvPicPr>
          <p:nvPr/>
        </p:nvPicPr>
        <p:blipFill>
          <a:blip r:embed="rId4"/>
          <a:stretch>
            <a:fillRect/>
          </a:stretch>
        </p:blipFill>
        <p:spPr>
          <a:xfrm>
            <a:off x="6968835" y="3305739"/>
            <a:ext cx="4419598" cy="2823469"/>
          </a:xfrm>
          <a:prstGeom prst="rect">
            <a:avLst/>
          </a:prstGeom>
        </p:spPr>
      </p:pic>
    </p:spTree>
    <p:extLst>
      <p:ext uri="{BB962C8B-B14F-4D97-AF65-F5344CB8AC3E}">
        <p14:creationId xmlns:p14="http://schemas.microsoft.com/office/powerpoint/2010/main" val="78577173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24FB78-408E-119B-217F-8A9CE3726DFD}"/>
              </a:ext>
            </a:extLst>
          </p:cNvPr>
          <p:cNvSpPr txBox="1"/>
          <p:nvPr/>
        </p:nvSpPr>
        <p:spPr bwMode="auto">
          <a:xfrm>
            <a:off x="1524000" y="1122363"/>
            <a:ext cx="9144000" cy="2387600"/>
          </a:xfrm>
          <a:prstGeom prst="rect">
            <a:avLst/>
          </a:prstGeom>
          <a:noFill/>
          <a:ln>
            <a:noFill/>
          </a:ln>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45720" numCol="1" spcCol="38100" rtlCol="0" anchor="b" anchorCtr="0" compatLnSpc="1">
            <a:prstTxWarp prst="textNoShape">
              <a:avLst/>
            </a:prstTxWarp>
            <a:normAutofit/>
          </a:bodyPr>
          <a:lstStyle/>
          <a:p>
            <a:pPr algn="ctr" eaLnBrk="1" hangingPunct="1">
              <a:lnSpc>
                <a:spcPct val="90000"/>
              </a:lnSpc>
              <a:spcAft>
                <a:spcPts val="600"/>
              </a:spcAft>
            </a:pPr>
            <a:r>
              <a:rPr lang="sv-SE" sz="5100" b="1" kern="1200">
                <a:solidFill>
                  <a:schemeClr val="accent2"/>
                </a:solidFill>
                <a:latin typeface="+mj-lt"/>
                <a:ea typeface="ＭＳ Ｐゴシック" charset="0"/>
                <a:cs typeface="ＭＳ Ｐゴシック" charset="0"/>
              </a:rPr>
              <a:t>Varför väljer vissa tonåringar att använda cannabis?</a:t>
            </a:r>
          </a:p>
        </p:txBody>
      </p:sp>
      <p:sp>
        <p:nvSpPr>
          <p:cNvPr id="3" name="TextBox 1">
            <a:extLst>
              <a:ext uri="{FF2B5EF4-FFF2-40B4-BE49-F238E27FC236}">
                <a16:creationId xmlns:a16="http://schemas.microsoft.com/office/drawing/2014/main" id="{62441892-31BE-E0B1-7A99-F309682C2682}"/>
              </a:ext>
            </a:extLst>
          </p:cNvPr>
          <p:cNvSpPr txBox="1"/>
          <p:nvPr/>
        </p:nvSpPr>
        <p:spPr bwMode="auto">
          <a:xfrm>
            <a:off x="1524000" y="1129132"/>
            <a:ext cx="9144000" cy="1655762"/>
          </a:xfrm>
          <a:prstGeom prst="rect">
            <a:avLst/>
          </a:prstGeom>
          <a:noFill/>
          <a:ln>
            <a:noFill/>
          </a:ln>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20" rIns="91440" bIns="45720" numCol="1" spcCol="38100" rtlCol="0" anchor="t" anchorCtr="0" compatLnSpc="1">
            <a:prstTxWarp prst="textNoShape">
              <a:avLst/>
            </a:prstTxWarp>
            <a:normAutofit/>
          </a:bodyPr>
          <a:lstStyle/>
          <a:p>
            <a:pPr marR="0" algn="ctr" eaLnBrk="1" hangingPunct="1">
              <a:lnSpc>
                <a:spcPct val="110000"/>
              </a:lnSpc>
              <a:spcBef>
                <a:spcPct val="20000"/>
              </a:spcBef>
              <a:tabLst/>
            </a:pPr>
            <a:r>
              <a:rPr lang="sv-SE" sz="3000" b="1" kern="1200">
                <a:latin typeface="+mn-lt"/>
                <a:ea typeface="ＭＳ Ｐゴシック"/>
                <a:cs typeface="ＭＳ Ｐゴシック" charset="0"/>
              </a:rPr>
              <a:t>Diskutera</a:t>
            </a:r>
            <a:endParaRPr lang="sv-SE" sz="3000" kern="1200">
              <a:latin typeface="+mn-lt"/>
              <a:ea typeface="ＭＳ Ｐゴシック"/>
              <a:cs typeface="ＭＳ Ｐゴシック" charset="0"/>
            </a:endParaRPr>
          </a:p>
        </p:txBody>
      </p:sp>
    </p:spTree>
    <p:extLst>
      <p:ext uri="{BB962C8B-B14F-4D97-AF65-F5344CB8AC3E}">
        <p14:creationId xmlns:p14="http://schemas.microsoft.com/office/powerpoint/2010/main" val="1400715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he Science">
            <a:extLst>
              <a:ext uri="{FF2B5EF4-FFF2-40B4-BE49-F238E27FC236}">
                <a16:creationId xmlns:a16="http://schemas.microsoft.com/office/drawing/2014/main" id="{0BC5AB3A-603F-5D46-8042-C950114F3752}"/>
              </a:ext>
            </a:extLst>
          </p:cNvPr>
          <p:cNvSpPr txBox="1">
            <a:spLocks noGrp="1"/>
          </p:cNvSpPr>
          <p:nvPr>
            <p:ph type="title"/>
          </p:nvPr>
        </p:nvSpPr>
        <p:spPr>
          <a:xfrm>
            <a:off x="91702" y="-258183"/>
            <a:ext cx="8229600" cy="1143001"/>
          </a:xfrm>
          <a:prstGeom prst="rect">
            <a:avLst/>
          </a:prstGeom>
        </p:spPr>
        <p:txBody>
          <a:bodyPr/>
          <a:lstStyle/>
          <a:p>
            <a:r>
              <a:rPr lang="sv-SE">
                <a:ea typeface="ＭＳ Ｐゴシック"/>
              </a:rPr>
              <a:t>Några anledningar kan vara...</a:t>
            </a:r>
          </a:p>
        </p:txBody>
      </p:sp>
      <p:sp>
        <p:nvSpPr>
          <p:cNvPr id="2" name="Rectangle 1">
            <a:extLst>
              <a:ext uri="{FF2B5EF4-FFF2-40B4-BE49-F238E27FC236}">
                <a16:creationId xmlns:a16="http://schemas.microsoft.com/office/drawing/2014/main" id="{0EDB2F6F-9019-4045-84AF-94BE177F95CF}"/>
              </a:ext>
            </a:extLst>
          </p:cNvPr>
          <p:cNvSpPr/>
          <p:nvPr/>
        </p:nvSpPr>
        <p:spPr>
          <a:xfrm>
            <a:off x="896804" y="1674376"/>
            <a:ext cx="3790981" cy="2162130"/>
          </a:xfrm>
          <a:prstGeom prst="rect">
            <a:avLst/>
          </a:prstGeom>
        </p:spPr>
        <p:txBody>
          <a:bodyPr wrap="square" lIns="91440" tIns="45720" rIns="91440" bIns="45720" anchor="t">
            <a:spAutoFit/>
          </a:bodyPr>
          <a:lstStyle/>
          <a:p>
            <a:pPr marL="436245" lvl="1" defTabSz="457200">
              <a:spcBef>
                <a:spcPts val="0"/>
              </a:spcBef>
              <a:spcAft>
                <a:spcPts val="900"/>
              </a:spcAft>
              <a:defRPr/>
            </a:pPr>
            <a:r>
              <a:rPr lang="en-US" sz="2300" i="1" kern="0">
                <a:solidFill>
                  <a:srgbClr val="7030A0"/>
                </a:solidFill>
                <a:latin typeface="Arial"/>
                <a:cs typeface="Arial"/>
                <a:sym typeface="Calibri"/>
              </a:rPr>
              <a:t>Av </a:t>
            </a:r>
            <a:r>
              <a:rPr lang="en-US" sz="2300" i="1" kern="0" err="1">
                <a:solidFill>
                  <a:srgbClr val="7030A0"/>
                </a:solidFill>
                <a:latin typeface="Arial"/>
                <a:cs typeface="Arial"/>
                <a:sym typeface="Calibri"/>
              </a:rPr>
              <a:t>medicinska</a:t>
            </a:r>
            <a:r>
              <a:rPr lang="en-US" sz="2300" i="1" kern="0">
                <a:solidFill>
                  <a:srgbClr val="7030A0"/>
                </a:solidFill>
                <a:latin typeface="Arial"/>
                <a:cs typeface="Arial"/>
                <a:sym typeface="Calibri"/>
              </a:rPr>
              <a:t> </a:t>
            </a:r>
            <a:r>
              <a:rPr lang="en-US" sz="2300" i="1" kern="0" err="1">
                <a:solidFill>
                  <a:srgbClr val="7030A0"/>
                </a:solidFill>
                <a:latin typeface="Arial"/>
                <a:cs typeface="Arial"/>
                <a:sym typeface="Calibri"/>
              </a:rPr>
              <a:t>skäl</a:t>
            </a:r>
            <a:r>
              <a:rPr lang="en-US" sz="2300" i="1" kern="0">
                <a:solidFill>
                  <a:srgbClr val="7030A0"/>
                </a:solidFill>
                <a:latin typeface="Arial"/>
                <a:cs typeface="Arial"/>
                <a:sym typeface="Calibri"/>
              </a:rPr>
              <a:t>/</a:t>
            </a:r>
            <a:r>
              <a:rPr lang="en-US" sz="2300" i="1" kern="0" err="1">
                <a:solidFill>
                  <a:srgbClr val="7030A0"/>
                </a:solidFill>
                <a:latin typeface="Arial"/>
                <a:cs typeface="Arial"/>
                <a:sym typeface="Calibri"/>
              </a:rPr>
              <a:t>självmedicinering</a:t>
            </a:r>
            <a:endParaRPr lang="sv-SE" err="1"/>
          </a:p>
          <a:p>
            <a:pPr marL="436245" marR="0" lvl="1" indent="0" algn="l" defTabSz="457200" rtl="0" eaLnBrk="1" fontAlgn="auto" latinLnBrk="0" hangingPunct="0">
              <a:lnSpc>
                <a:spcPct val="100000"/>
              </a:lnSpc>
              <a:spcBef>
                <a:spcPts val="0"/>
              </a:spcBef>
              <a:spcAft>
                <a:spcPts val="900"/>
              </a:spcAft>
              <a:buClrTx/>
              <a:buSzTx/>
              <a:buFontTx/>
              <a:buNone/>
              <a:tabLst/>
              <a:defRPr/>
            </a:pPr>
            <a:r>
              <a:rPr kumimoji="0" lang="en-US" sz="2300" b="0" i="1" u="none" strike="noStrike" kern="0" cap="none" spc="0" normalizeH="0" baseline="0" noProof="0">
                <a:ln>
                  <a:noFill/>
                </a:ln>
                <a:solidFill>
                  <a:srgbClr val="212121"/>
                </a:solidFill>
                <a:effectLst/>
                <a:uLnTx/>
                <a:uFillTx/>
                <a:latin typeface="Arial"/>
                <a:cs typeface="Arial"/>
                <a:sym typeface="Calibri"/>
              </a:rPr>
              <a:t>					</a:t>
            </a:r>
            <a:endParaRPr lang="en-US" sz="2300" b="0" i="1" u="none" strike="noStrike" kern="0" cap="none" spc="0" normalizeH="0" baseline="0" noProof="0">
              <a:ln>
                <a:noFill/>
              </a:ln>
              <a:solidFill>
                <a:srgbClr val="212121"/>
              </a:solidFill>
              <a:effectLst/>
              <a:uLnTx/>
              <a:uFillTx/>
              <a:latin typeface="Arial"/>
              <a:cs typeface="Arial"/>
            </a:endParaRPr>
          </a:p>
          <a:p>
            <a:pPr marL="436245" marR="0" lvl="1" indent="0" algn="l" defTabSz="457200" rtl="0" eaLnBrk="1" fontAlgn="auto" latinLnBrk="0" hangingPunct="0">
              <a:lnSpc>
                <a:spcPct val="100000"/>
              </a:lnSpc>
              <a:spcBef>
                <a:spcPts val="0"/>
              </a:spcBef>
              <a:spcAft>
                <a:spcPts val="900"/>
              </a:spcAft>
              <a:buClrTx/>
              <a:buSzTx/>
              <a:buFontTx/>
              <a:buNone/>
              <a:tabLst/>
              <a:defRPr/>
            </a:pPr>
            <a:r>
              <a:rPr kumimoji="0" lang="en-US" sz="2300" b="0" i="1" u="none" strike="noStrike" kern="0" cap="none" spc="0" normalizeH="0" baseline="0" noProof="0">
                <a:ln>
                  <a:noFill/>
                </a:ln>
                <a:solidFill>
                  <a:srgbClr val="212121"/>
                </a:solidFill>
                <a:effectLst/>
                <a:uLnTx/>
                <a:uFillTx/>
                <a:latin typeface="Arial"/>
                <a:cs typeface="Arial"/>
                <a:sym typeface="Calibri"/>
              </a:rPr>
              <a:t>					             </a:t>
            </a:r>
            <a:endParaRPr lang="en-US" sz="2300" b="0" i="1" u="none" strike="noStrike" kern="0" cap="none" spc="0" normalizeH="0" baseline="0" noProof="0">
              <a:ln>
                <a:noFill/>
              </a:ln>
              <a:solidFill>
                <a:srgbClr val="212121"/>
              </a:solidFill>
              <a:effectLst/>
              <a:uLnTx/>
              <a:uFillTx/>
              <a:latin typeface="Arial"/>
              <a:cs typeface="Arial"/>
            </a:endParaRPr>
          </a:p>
          <a:p>
            <a:pPr marL="436245" marR="0" lvl="1" indent="0" algn="r" defTabSz="457200" rtl="0" eaLnBrk="1" fontAlgn="auto" latinLnBrk="0" hangingPunct="0">
              <a:lnSpc>
                <a:spcPct val="100000"/>
              </a:lnSpc>
              <a:spcBef>
                <a:spcPts val="0"/>
              </a:spcBef>
              <a:spcAft>
                <a:spcPts val="0"/>
              </a:spcAft>
              <a:buClrTx/>
              <a:buSzTx/>
              <a:buFontTx/>
              <a:buNone/>
              <a:tabLst/>
              <a:defRPr/>
            </a:pPr>
            <a:endParaRPr lang="en-US" sz="2000" b="0" i="0" u="none" strike="noStrike" kern="0" cap="none" spc="0" normalizeH="0" baseline="0" noProof="0">
              <a:ln>
                <a:noFill/>
              </a:ln>
              <a:solidFill>
                <a:srgbClr val="212121"/>
              </a:solidFill>
              <a:effectLst/>
              <a:uLnTx/>
              <a:uFillTx/>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37ECCBD-87CC-5448-81AF-964B4685DB0A}"/>
              </a:ext>
            </a:extLst>
          </p:cNvPr>
          <p:cNvPicPr>
            <a:picLocks noChangeAspect="1"/>
          </p:cNvPicPr>
          <p:nvPr/>
        </p:nvPicPr>
        <p:blipFill>
          <a:blip r:embed="rId3"/>
          <a:stretch>
            <a:fillRect/>
          </a:stretch>
        </p:blipFill>
        <p:spPr>
          <a:xfrm rot="10800000">
            <a:off x="7243964" y="2426566"/>
            <a:ext cx="2167317" cy="2021654"/>
          </a:xfrm>
          <a:prstGeom prst="rect">
            <a:avLst/>
          </a:prstGeom>
        </p:spPr>
      </p:pic>
      <p:sp>
        <p:nvSpPr>
          <p:cNvPr id="8" name="TextBox 7">
            <a:extLst>
              <a:ext uri="{FF2B5EF4-FFF2-40B4-BE49-F238E27FC236}">
                <a16:creationId xmlns:a16="http://schemas.microsoft.com/office/drawing/2014/main" id="{D7EF493F-533F-9B46-9F3D-299B12543A79}"/>
              </a:ext>
            </a:extLst>
          </p:cNvPr>
          <p:cNvSpPr txBox="1"/>
          <p:nvPr/>
        </p:nvSpPr>
        <p:spPr>
          <a:xfrm>
            <a:off x="7375817" y="3263076"/>
            <a:ext cx="1910531"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defTabSz="457200">
              <a:spcBef>
                <a:spcPts val="0"/>
              </a:spcBef>
              <a:spcAft>
                <a:spcPts val="0"/>
              </a:spcAft>
              <a:defRPr/>
            </a:pPr>
            <a:r>
              <a:rPr lang="en-US" i="1" kern="0" err="1">
                <a:solidFill>
                  <a:srgbClr val="00B050"/>
                </a:solidFill>
                <a:latin typeface="Arial"/>
                <a:cs typeface="Arial"/>
                <a:sym typeface="Calibri"/>
              </a:rPr>
              <a:t>Tycker</a:t>
            </a:r>
            <a:r>
              <a:rPr lang="en-US" i="1" kern="0">
                <a:solidFill>
                  <a:srgbClr val="00B050"/>
                </a:solidFill>
                <a:latin typeface="Arial"/>
                <a:cs typeface="Arial"/>
                <a:sym typeface="Calibri"/>
              </a:rPr>
              <a:t> om </a:t>
            </a:r>
            <a:r>
              <a:rPr lang="en-US" i="1" kern="0" err="1">
                <a:solidFill>
                  <a:srgbClr val="00B050"/>
                </a:solidFill>
                <a:latin typeface="Arial"/>
                <a:cs typeface="Arial"/>
                <a:sym typeface="Calibri"/>
              </a:rPr>
              <a:t>känslan</a:t>
            </a:r>
            <a:r>
              <a:rPr lang="en-US" i="1" kern="0">
                <a:solidFill>
                  <a:srgbClr val="00B050"/>
                </a:solidFill>
                <a:latin typeface="Arial"/>
                <a:cs typeface="Arial"/>
                <a:sym typeface="Calibri"/>
              </a:rPr>
              <a:t> av </a:t>
            </a:r>
            <a:r>
              <a:rPr lang="en-US" i="1" kern="0" err="1">
                <a:solidFill>
                  <a:srgbClr val="00B050"/>
                </a:solidFill>
                <a:latin typeface="Arial"/>
                <a:cs typeface="Arial"/>
                <a:sym typeface="Calibri"/>
              </a:rPr>
              <a:t>att</a:t>
            </a:r>
            <a:r>
              <a:rPr lang="en-US" i="1" kern="0">
                <a:solidFill>
                  <a:srgbClr val="00B050"/>
                </a:solidFill>
                <a:latin typeface="Arial"/>
                <a:cs typeface="Arial"/>
                <a:sym typeface="Calibri"/>
              </a:rPr>
              <a:t> </a:t>
            </a:r>
            <a:r>
              <a:rPr lang="en-US" i="1" kern="0" err="1">
                <a:solidFill>
                  <a:srgbClr val="00B050"/>
                </a:solidFill>
                <a:latin typeface="Arial"/>
                <a:cs typeface="Arial"/>
                <a:sym typeface="Calibri"/>
              </a:rPr>
              <a:t>vara</a:t>
            </a:r>
            <a:r>
              <a:rPr lang="en-US" i="1" kern="0">
                <a:solidFill>
                  <a:srgbClr val="00B050"/>
                </a:solidFill>
                <a:latin typeface="Arial"/>
                <a:cs typeface="Arial"/>
                <a:sym typeface="Calibri"/>
              </a:rPr>
              <a:t> </a:t>
            </a:r>
            <a:r>
              <a:rPr lang="en-US" i="1" kern="0" err="1">
                <a:solidFill>
                  <a:srgbClr val="00B050"/>
                </a:solidFill>
                <a:latin typeface="Arial"/>
                <a:cs typeface="Arial"/>
                <a:sym typeface="Calibri"/>
              </a:rPr>
              <a:t>hög</a:t>
            </a:r>
            <a:endParaRPr lang="sv-SE" err="1"/>
          </a:p>
        </p:txBody>
      </p:sp>
      <p:pic>
        <p:nvPicPr>
          <p:cNvPr id="11" name="Picture 10">
            <a:extLst>
              <a:ext uri="{FF2B5EF4-FFF2-40B4-BE49-F238E27FC236}">
                <a16:creationId xmlns:a16="http://schemas.microsoft.com/office/drawing/2014/main" id="{1815D987-A824-C04D-A9B9-1F4C2EE2EDDC}"/>
              </a:ext>
            </a:extLst>
          </p:cNvPr>
          <p:cNvPicPr>
            <a:picLocks noChangeAspect="1"/>
          </p:cNvPicPr>
          <p:nvPr/>
        </p:nvPicPr>
        <p:blipFill>
          <a:blip r:embed="rId3"/>
          <a:stretch>
            <a:fillRect/>
          </a:stretch>
        </p:blipFill>
        <p:spPr>
          <a:xfrm rot="1610346">
            <a:off x="648687" y="3204275"/>
            <a:ext cx="1474461" cy="1386632"/>
          </a:xfrm>
          <a:prstGeom prst="rect">
            <a:avLst/>
          </a:prstGeom>
        </p:spPr>
      </p:pic>
      <p:sp>
        <p:nvSpPr>
          <p:cNvPr id="10" name="TextBox 9">
            <a:extLst>
              <a:ext uri="{FF2B5EF4-FFF2-40B4-BE49-F238E27FC236}">
                <a16:creationId xmlns:a16="http://schemas.microsoft.com/office/drawing/2014/main" id="{02E05181-ABB6-F045-966C-9535EA1038AA}"/>
              </a:ext>
            </a:extLst>
          </p:cNvPr>
          <p:cNvSpPr txBox="1"/>
          <p:nvPr/>
        </p:nvSpPr>
        <p:spPr>
          <a:xfrm>
            <a:off x="894424" y="3556196"/>
            <a:ext cx="1264587" cy="677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lang="en-US" sz="2000" i="1" kern="0" err="1">
                <a:solidFill>
                  <a:srgbClr val="00B0F0"/>
                </a:solidFill>
                <a:latin typeface="Arial"/>
                <a:cs typeface="Arial"/>
                <a:sym typeface="Calibri"/>
              </a:rPr>
              <a:t>Smaken</a:t>
            </a:r>
            <a:endParaRPr kumimoji="0" lang="en-US" sz="2000" b="0" i="1" u="none" strike="noStrike" kern="0" cap="none" spc="0" normalizeH="0" baseline="0" noProof="0" err="1">
              <a:ln>
                <a:noFill/>
              </a:ln>
              <a:solidFill>
                <a:srgbClr val="00B0F0"/>
              </a:solidFill>
              <a:effectLst/>
              <a:uLnTx/>
              <a:uFillTx/>
              <a:latin typeface="Arial" panose="020B0604020202020204" pitchFamily="34" charset="0"/>
              <a:cs typeface="Arial" panose="020B0604020202020204" pitchFamily="34" charset="0"/>
              <a:sym typeface="Calibri"/>
            </a:endParaRPr>
          </a:p>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3" name="Picture 12">
            <a:extLst>
              <a:ext uri="{FF2B5EF4-FFF2-40B4-BE49-F238E27FC236}">
                <a16:creationId xmlns:a16="http://schemas.microsoft.com/office/drawing/2014/main" id="{923476D8-0BBF-4E46-BA2A-C1BA6F5D7A35}"/>
              </a:ext>
            </a:extLst>
          </p:cNvPr>
          <p:cNvPicPr>
            <a:picLocks noChangeAspect="1"/>
          </p:cNvPicPr>
          <p:nvPr/>
        </p:nvPicPr>
        <p:blipFill>
          <a:blip r:embed="rId4"/>
          <a:stretch>
            <a:fillRect/>
          </a:stretch>
        </p:blipFill>
        <p:spPr>
          <a:xfrm rot="20907908">
            <a:off x="9626245" y="3768647"/>
            <a:ext cx="2312058" cy="1814643"/>
          </a:xfrm>
          <a:prstGeom prst="rect">
            <a:avLst/>
          </a:prstGeom>
        </p:spPr>
      </p:pic>
      <p:pic>
        <p:nvPicPr>
          <p:cNvPr id="14" name="Picture 13">
            <a:extLst>
              <a:ext uri="{FF2B5EF4-FFF2-40B4-BE49-F238E27FC236}">
                <a16:creationId xmlns:a16="http://schemas.microsoft.com/office/drawing/2014/main" id="{A961C79D-4F69-A14C-9248-6DD4AB852F55}"/>
              </a:ext>
            </a:extLst>
          </p:cNvPr>
          <p:cNvPicPr>
            <a:picLocks noChangeAspect="1"/>
          </p:cNvPicPr>
          <p:nvPr/>
        </p:nvPicPr>
        <p:blipFill>
          <a:blip r:embed="rId4"/>
          <a:stretch>
            <a:fillRect/>
          </a:stretch>
        </p:blipFill>
        <p:spPr>
          <a:xfrm rot="10302981">
            <a:off x="866529" y="771073"/>
            <a:ext cx="3748904" cy="2371286"/>
          </a:xfrm>
          <a:prstGeom prst="rect">
            <a:avLst/>
          </a:prstGeom>
        </p:spPr>
      </p:pic>
      <p:pic>
        <p:nvPicPr>
          <p:cNvPr id="16" name="Picture 15">
            <a:extLst>
              <a:ext uri="{FF2B5EF4-FFF2-40B4-BE49-F238E27FC236}">
                <a16:creationId xmlns:a16="http://schemas.microsoft.com/office/drawing/2014/main" id="{9505D98C-9122-3A49-BAFE-C04E4C702D42}"/>
              </a:ext>
            </a:extLst>
          </p:cNvPr>
          <p:cNvPicPr>
            <a:picLocks noChangeAspect="1"/>
          </p:cNvPicPr>
          <p:nvPr/>
        </p:nvPicPr>
        <p:blipFill>
          <a:blip r:embed="rId4"/>
          <a:stretch>
            <a:fillRect/>
          </a:stretch>
        </p:blipFill>
        <p:spPr>
          <a:xfrm>
            <a:off x="6188650" y="4626192"/>
            <a:ext cx="2476640" cy="1943817"/>
          </a:xfrm>
          <a:prstGeom prst="rect">
            <a:avLst/>
          </a:prstGeom>
        </p:spPr>
      </p:pic>
      <p:sp>
        <p:nvSpPr>
          <p:cNvPr id="17" name="TextBox 16">
            <a:extLst>
              <a:ext uri="{FF2B5EF4-FFF2-40B4-BE49-F238E27FC236}">
                <a16:creationId xmlns:a16="http://schemas.microsoft.com/office/drawing/2014/main" id="{9A79DCA9-8E1C-F446-8A2A-3DE8E5EE93BA}"/>
              </a:ext>
            </a:extLst>
          </p:cNvPr>
          <p:cNvSpPr txBox="1"/>
          <p:nvPr/>
        </p:nvSpPr>
        <p:spPr>
          <a:xfrm>
            <a:off x="10022853" y="4178808"/>
            <a:ext cx="2376803"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defTabSz="457200">
              <a:spcBef>
                <a:spcPts val="0"/>
              </a:spcBef>
              <a:spcAft>
                <a:spcPts val="0"/>
              </a:spcAft>
              <a:defRPr/>
            </a:pPr>
            <a:r>
              <a:rPr lang="en-US" i="1" kern="0">
                <a:solidFill>
                  <a:srgbClr val="F79646"/>
                </a:solidFill>
                <a:latin typeface="Arial"/>
                <a:cs typeface="Arial"/>
              </a:rPr>
              <a:t>För </a:t>
            </a:r>
            <a:r>
              <a:rPr lang="en-US" i="1" kern="0" err="1">
                <a:solidFill>
                  <a:srgbClr val="F79646"/>
                </a:solidFill>
                <a:latin typeface="Arial"/>
                <a:cs typeface="Arial"/>
              </a:rPr>
              <a:t>att</a:t>
            </a:r>
            <a:r>
              <a:rPr lang="en-US" i="1" kern="0">
                <a:solidFill>
                  <a:srgbClr val="F79646"/>
                </a:solidFill>
                <a:latin typeface="Arial"/>
                <a:cs typeface="Arial"/>
              </a:rPr>
              <a:t> </a:t>
            </a:r>
            <a:r>
              <a:rPr lang="en-US" i="1" kern="0" err="1">
                <a:solidFill>
                  <a:srgbClr val="F79646"/>
                </a:solidFill>
                <a:latin typeface="Arial"/>
                <a:cs typeface="Arial"/>
              </a:rPr>
              <a:t>kunna</a:t>
            </a:r>
            <a:r>
              <a:rPr lang="en-US" i="1" kern="0">
                <a:solidFill>
                  <a:srgbClr val="F79646"/>
                </a:solidFill>
                <a:latin typeface="Arial"/>
                <a:cs typeface="Arial"/>
              </a:rPr>
              <a:t> </a:t>
            </a:r>
            <a:r>
              <a:rPr lang="en-US" i="1" kern="0" err="1">
                <a:solidFill>
                  <a:srgbClr val="F79646"/>
                </a:solidFill>
                <a:latin typeface="Arial"/>
                <a:cs typeface="Arial"/>
              </a:rPr>
              <a:t>koncentrera</a:t>
            </a:r>
            <a:r>
              <a:rPr lang="en-US" i="1" kern="0">
                <a:solidFill>
                  <a:srgbClr val="F79646"/>
                </a:solidFill>
                <a:latin typeface="Arial"/>
                <a:cs typeface="Arial"/>
              </a:rPr>
              <a:t> sig</a:t>
            </a:r>
            <a:endParaRPr lang="en-US" sz="1800" b="0" i="1" u="none" strike="noStrike" kern="0" cap="none" spc="0" normalizeH="0" baseline="0" noProof="0">
              <a:ln>
                <a:noFill/>
              </a:ln>
              <a:solidFill>
                <a:srgbClr val="F79646"/>
              </a:solidFill>
              <a:effectLst/>
              <a:uLnTx/>
              <a:uFillTx/>
              <a:latin typeface="Arial" panose="020B0604020202020204" pitchFamily="34" charset="0"/>
              <a:cs typeface="Arial" panose="020B0604020202020204" pitchFamily="34" charset="0"/>
            </a:endParaRPr>
          </a:p>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TextBox 17">
            <a:extLst>
              <a:ext uri="{FF2B5EF4-FFF2-40B4-BE49-F238E27FC236}">
                <a16:creationId xmlns:a16="http://schemas.microsoft.com/office/drawing/2014/main" id="{185414EF-8D12-FD46-A878-98338D835CAB}"/>
              </a:ext>
            </a:extLst>
          </p:cNvPr>
          <p:cNvSpPr txBox="1"/>
          <p:nvPr/>
        </p:nvSpPr>
        <p:spPr>
          <a:xfrm>
            <a:off x="6496781" y="5263689"/>
            <a:ext cx="2249779"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lang="en-US" i="1" kern="0" err="1">
                <a:solidFill>
                  <a:srgbClr val="7030A0"/>
                </a:solidFill>
                <a:latin typeface="Arial"/>
                <a:cs typeface="Arial"/>
              </a:rPr>
              <a:t>Återhämtning</a:t>
            </a:r>
            <a:r>
              <a:rPr lang="en-US" i="1" kern="0">
                <a:solidFill>
                  <a:srgbClr val="7030A0"/>
                </a:solidFill>
                <a:latin typeface="Arial"/>
                <a:cs typeface="Arial"/>
              </a:rPr>
              <a:t>/</a:t>
            </a:r>
            <a:r>
              <a:rPr lang="en-US" i="1" kern="0" err="1">
                <a:solidFill>
                  <a:srgbClr val="7030A0"/>
                </a:solidFill>
                <a:latin typeface="Arial"/>
                <a:cs typeface="Arial"/>
              </a:rPr>
              <a:t>vila</a:t>
            </a:r>
            <a:endParaRPr lang="en-US" sz="1800" b="0" i="1" u="none" strike="noStrike" kern="0" cap="none" spc="0" normalizeH="0" baseline="0" noProof="0" err="1">
              <a:ln>
                <a:noFill/>
              </a:ln>
              <a:solidFill>
                <a:srgbClr val="7030A0"/>
              </a:solidFill>
              <a:effectLst/>
              <a:uLnTx/>
              <a:uFillTx/>
              <a:latin typeface="Arial"/>
              <a:cs typeface="Arial"/>
            </a:endParaRPr>
          </a:p>
        </p:txBody>
      </p:sp>
      <p:sp>
        <p:nvSpPr>
          <p:cNvPr id="20" name="Rectangle 19">
            <a:extLst>
              <a:ext uri="{FF2B5EF4-FFF2-40B4-BE49-F238E27FC236}">
                <a16:creationId xmlns:a16="http://schemas.microsoft.com/office/drawing/2014/main" id="{AD1D980C-0B2F-D24A-8CEC-622DF04905AB}"/>
              </a:ext>
            </a:extLst>
          </p:cNvPr>
          <p:cNvSpPr/>
          <p:nvPr/>
        </p:nvSpPr>
        <p:spPr>
          <a:xfrm>
            <a:off x="3493656" y="3495304"/>
            <a:ext cx="2398970" cy="800219"/>
          </a:xfrm>
          <a:prstGeom prst="rect">
            <a:avLst/>
          </a:prstGeom>
        </p:spPr>
        <p:txBody>
          <a:bodyPr wrap="square" lIns="91440" tIns="45720" rIns="91440" bIns="45720" anchor="t">
            <a:spAutoFit/>
          </a:bodyPr>
          <a:lstStyle/>
          <a:p>
            <a:pPr marL="436245" lvl="1" defTabSz="457200" eaLnBrk="1" fontAlgn="auto">
              <a:spcBef>
                <a:spcPts val="0"/>
              </a:spcBef>
              <a:spcAft>
                <a:spcPts val="900"/>
              </a:spcAft>
              <a:defRPr/>
            </a:pPr>
            <a:r>
              <a:rPr lang="en-US" sz="2300" i="1" kern="0" err="1">
                <a:solidFill>
                  <a:srgbClr val="F79646"/>
                </a:solidFill>
                <a:latin typeface="Arial"/>
                <a:cs typeface="Arial"/>
                <a:sym typeface="Calibri"/>
              </a:rPr>
              <a:t>Vänner</a:t>
            </a:r>
            <a:r>
              <a:rPr kumimoji="0" lang="en-US" sz="2300" b="0" i="1" u="none" strike="noStrike" kern="0" cap="none" spc="0" normalizeH="0" baseline="0" noProof="0">
                <a:ln>
                  <a:noFill/>
                </a:ln>
                <a:solidFill>
                  <a:srgbClr val="F79646"/>
                </a:solidFill>
                <a:effectLst/>
                <a:uLnTx/>
                <a:uFillTx/>
                <a:latin typeface="Arial"/>
                <a:cs typeface="Arial"/>
                <a:sym typeface="Calibri"/>
              </a:rPr>
              <a:t>/</a:t>
            </a:r>
            <a:r>
              <a:rPr lang="en-US" sz="2300" i="1" kern="0" err="1">
                <a:solidFill>
                  <a:srgbClr val="F79646"/>
                </a:solidFill>
                <a:latin typeface="Arial"/>
                <a:cs typeface="Arial"/>
                <a:sym typeface="Calibri"/>
              </a:rPr>
              <a:t>familj</a:t>
            </a:r>
            <a:r>
              <a:rPr lang="en-US" sz="2300" i="1" kern="0">
                <a:solidFill>
                  <a:srgbClr val="F79646"/>
                </a:solidFill>
                <a:latin typeface="Arial"/>
                <a:cs typeface="Arial"/>
                <a:sym typeface="Calibri"/>
              </a:rPr>
              <a:t> </a:t>
            </a:r>
            <a:r>
              <a:rPr lang="en-US" sz="2300" i="1" kern="0" err="1">
                <a:solidFill>
                  <a:srgbClr val="F79646"/>
                </a:solidFill>
                <a:latin typeface="Arial"/>
                <a:cs typeface="Arial"/>
                <a:sym typeface="Calibri"/>
              </a:rPr>
              <a:t>använder</a:t>
            </a:r>
            <a:endParaRPr lang="en-US" sz="2300" b="0" i="1" u="none" strike="noStrike" kern="0" cap="none" spc="0" normalizeH="0" baseline="0" noProof="0" err="1">
              <a:ln>
                <a:noFill/>
              </a:ln>
              <a:solidFill>
                <a:srgbClr val="F79646"/>
              </a:solidFill>
              <a:effectLst/>
              <a:uLnTx/>
              <a:uFillTx/>
              <a:latin typeface="Arial" panose="020B0604020202020204" pitchFamily="34" charset="0"/>
              <a:cs typeface="Arial" panose="020B0604020202020204" pitchFamily="34" charset="0"/>
            </a:endParaRPr>
          </a:p>
        </p:txBody>
      </p:sp>
      <p:pic>
        <p:nvPicPr>
          <p:cNvPr id="23" name="Picture 22">
            <a:extLst>
              <a:ext uri="{FF2B5EF4-FFF2-40B4-BE49-F238E27FC236}">
                <a16:creationId xmlns:a16="http://schemas.microsoft.com/office/drawing/2014/main" id="{F53A14F3-7CBF-A54B-AD55-88ABEF277A61}"/>
              </a:ext>
            </a:extLst>
          </p:cNvPr>
          <p:cNvPicPr>
            <a:picLocks noChangeAspect="1"/>
          </p:cNvPicPr>
          <p:nvPr/>
        </p:nvPicPr>
        <p:blipFill>
          <a:blip r:embed="rId4"/>
          <a:stretch>
            <a:fillRect/>
          </a:stretch>
        </p:blipFill>
        <p:spPr>
          <a:xfrm rot="10303559">
            <a:off x="4848557" y="309753"/>
            <a:ext cx="3082865" cy="2419619"/>
          </a:xfrm>
          <a:prstGeom prst="rect">
            <a:avLst/>
          </a:prstGeom>
        </p:spPr>
      </p:pic>
      <p:pic>
        <p:nvPicPr>
          <p:cNvPr id="24" name="Picture 23">
            <a:extLst>
              <a:ext uri="{FF2B5EF4-FFF2-40B4-BE49-F238E27FC236}">
                <a16:creationId xmlns:a16="http://schemas.microsoft.com/office/drawing/2014/main" id="{23E3757A-731D-0B46-9B33-970E4A36D918}"/>
              </a:ext>
            </a:extLst>
          </p:cNvPr>
          <p:cNvPicPr>
            <a:picLocks noChangeAspect="1"/>
          </p:cNvPicPr>
          <p:nvPr/>
        </p:nvPicPr>
        <p:blipFill>
          <a:blip r:embed="rId4"/>
          <a:stretch>
            <a:fillRect/>
          </a:stretch>
        </p:blipFill>
        <p:spPr>
          <a:xfrm rot="10250010">
            <a:off x="8332563" y="600365"/>
            <a:ext cx="2724400" cy="2138274"/>
          </a:xfrm>
          <a:prstGeom prst="rect">
            <a:avLst/>
          </a:prstGeom>
        </p:spPr>
      </p:pic>
      <p:pic>
        <p:nvPicPr>
          <p:cNvPr id="25" name="Picture 24">
            <a:extLst>
              <a:ext uri="{FF2B5EF4-FFF2-40B4-BE49-F238E27FC236}">
                <a16:creationId xmlns:a16="http://schemas.microsoft.com/office/drawing/2014/main" id="{A4FBA9DB-25A0-0E4B-8200-CA5C85D99EDA}"/>
              </a:ext>
            </a:extLst>
          </p:cNvPr>
          <p:cNvPicPr>
            <a:picLocks noChangeAspect="1"/>
          </p:cNvPicPr>
          <p:nvPr/>
        </p:nvPicPr>
        <p:blipFill>
          <a:blip r:embed="rId4"/>
          <a:stretch>
            <a:fillRect/>
          </a:stretch>
        </p:blipFill>
        <p:spPr>
          <a:xfrm rot="171582">
            <a:off x="934567" y="4818169"/>
            <a:ext cx="2839324" cy="1545921"/>
          </a:xfrm>
          <a:prstGeom prst="rect">
            <a:avLst/>
          </a:prstGeom>
        </p:spPr>
      </p:pic>
      <p:sp>
        <p:nvSpPr>
          <p:cNvPr id="21" name="TextBox 20">
            <a:extLst>
              <a:ext uri="{FF2B5EF4-FFF2-40B4-BE49-F238E27FC236}">
                <a16:creationId xmlns:a16="http://schemas.microsoft.com/office/drawing/2014/main" id="{898A4BBC-12F6-BC4B-8D42-2548C66F3AB6}"/>
              </a:ext>
            </a:extLst>
          </p:cNvPr>
          <p:cNvSpPr txBox="1"/>
          <p:nvPr/>
        </p:nvSpPr>
        <p:spPr>
          <a:xfrm>
            <a:off x="1060650" y="5274276"/>
            <a:ext cx="2585776"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lvl="0" indent="0" algn="ctr" defTabSz="457200">
              <a:lnSpc>
                <a:spcPct val="100000"/>
              </a:lnSpc>
              <a:spcBef>
                <a:spcPts val="0"/>
              </a:spcBef>
              <a:spcAft>
                <a:spcPts val="0"/>
              </a:spcAft>
              <a:buNone/>
              <a:tabLst/>
              <a:defRPr/>
            </a:pPr>
            <a:r>
              <a:rPr lang="en-US" i="1" kern="0" err="1">
                <a:solidFill>
                  <a:srgbClr val="FF0000"/>
                </a:solidFill>
                <a:latin typeface="Arial"/>
                <a:cs typeface="Arial"/>
                <a:sym typeface="Calibri"/>
              </a:rPr>
              <a:t>Nyfikenhet</a:t>
            </a:r>
            <a:endParaRPr lang="sv-SE" err="1"/>
          </a:p>
          <a:p>
            <a:pPr marL="0" marR="0" lvl="0" indent="0" algn="l" defTabSz="4572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6" name="TextBox 25">
            <a:extLst>
              <a:ext uri="{FF2B5EF4-FFF2-40B4-BE49-F238E27FC236}">
                <a16:creationId xmlns:a16="http://schemas.microsoft.com/office/drawing/2014/main" id="{CE6513E2-4509-2248-A2AE-94E1B1E75B57}"/>
              </a:ext>
            </a:extLst>
          </p:cNvPr>
          <p:cNvSpPr txBox="1"/>
          <p:nvPr/>
        </p:nvSpPr>
        <p:spPr>
          <a:xfrm>
            <a:off x="8589051" y="1391086"/>
            <a:ext cx="2200048"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defTabSz="457200">
              <a:spcBef>
                <a:spcPts val="0"/>
              </a:spcBef>
              <a:spcAft>
                <a:spcPts val="0"/>
              </a:spcAft>
              <a:defRPr/>
            </a:pPr>
            <a:r>
              <a:rPr lang="en-US" i="1" kern="0">
                <a:solidFill>
                  <a:srgbClr val="4BACC6"/>
                </a:solidFill>
                <a:latin typeface="Arial"/>
                <a:cs typeface="Arial"/>
              </a:rPr>
              <a:t>För </a:t>
            </a:r>
            <a:r>
              <a:rPr lang="en-US" i="1" kern="0" err="1">
                <a:solidFill>
                  <a:srgbClr val="4BACC6"/>
                </a:solidFill>
                <a:latin typeface="Arial"/>
                <a:cs typeface="Arial"/>
              </a:rPr>
              <a:t>att</a:t>
            </a:r>
            <a:r>
              <a:rPr lang="en-US" i="1" kern="0">
                <a:solidFill>
                  <a:srgbClr val="4BACC6"/>
                </a:solidFill>
                <a:latin typeface="Arial"/>
                <a:cs typeface="Arial"/>
              </a:rPr>
              <a:t> </a:t>
            </a:r>
            <a:r>
              <a:rPr lang="en-US" i="1" kern="0" err="1">
                <a:solidFill>
                  <a:srgbClr val="4BACC6"/>
                </a:solidFill>
                <a:latin typeface="Arial"/>
                <a:cs typeface="Arial"/>
              </a:rPr>
              <a:t>passa</a:t>
            </a:r>
            <a:r>
              <a:rPr lang="en-US" i="1" kern="0">
                <a:solidFill>
                  <a:srgbClr val="4BACC6"/>
                </a:solidFill>
                <a:latin typeface="Arial"/>
                <a:cs typeface="Arial"/>
              </a:rPr>
              <a:t> in/för </a:t>
            </a:r>
            <a:r>
              <a:rPr lang="en-US" i="1" kern="0" err="1">
                <a:solidFill>
                  <a:srgbClr val="4BACC6"/>
                </a:solidFill>
                <a:latin typeface="Arial"/>
                <a:cs typeface="Arial"/>
              </a:rPr>
              <a:t>att</a:t>
            </a:r>
            <a:r>
              <a:rPr lang="en-US" i="1" kern="0">
                <a:solidFill>
                  <a:srgbClr val="4BACC6"/>
                </a:solidFill>
                <a:latin typeface="Arial"/>
                <a:cs typeface="Arial"/>
              </a:rPr>
              <a:t> </a:t>
            </a:r>
            <a:r>
              <a:rPr lang="en-US" i="1" kern="0" err="1">
                <a:solidFill>
                  <a:srgbClr val="4BACC6"/>
                </a:solidFill>
                <a:latin typeface="Arial"/>
                <a:cs typeface="Arial"/>
              </a:rPr>
              <a:t>andra</a:t>
            </a:r>
            <a:r>
              <a:rPr lang="en-US" i="1" kern="0">
                <a:solidFill>
                  <a:srgbClr val="4BACC6"/>
                </a:solidFill>
                <a:latin typeface="Arial"/>
                <a:cs typeface="Arial"/>
              </a:rPr>
              <a:t> </a:t>
            </a:r>
            <a:r>
              <a:rPr lang="en-US" i="1" kern="0" err="1">
                <a:solidFill>
                  <a:srgbClr val="4BACC6"/>
                </a:solidFill>
                <a:latin typeface="Arial"/>
                <a:cs typeface="Arial"/>
              </a:rPr>
              <a:t>gör</a:t>
            </a:r>
            <a:r>
              <a:rPr lang="en-US" i="1" kern="0">
                <a:solidFill>
                  <a:srgbClr val="4BACC6"/>
                </a:solidFill>
                <a:latin typeface="Arial"/>
                <a:cs typeface="Arial"/>
              </a:rPr>
              <a:t> det</a:t>
            </a:r>
          </a:p>
          <a:p>
            <a:pPr marL="0" marR="0" lvl="0" indent="0" algn="l" defTabSz="457200" rtl="0" eaLnBrk="1" fontAlgn="auto" latinLnBrk="0" hangingPunct="0">
              <a:lnSpc>
                <a:spcPct val="100000"/>
              </a:lnSpc>
              <a:spcBef>
                <a:spcPts val="0"/>
              </a:spcBef>
              <a:spcAft>
                <a:spcPts val="0"/>
              </a:spcAft>
              <a:buClrTx/>
              <a:buSzTx/>
              <a:buFontTx/>
              <a:buNone/>
              <a:tabLst/>
              <a:defRPr/>
            </a:pPr>
            <a:endParaRPr lang="en-US" sz="1800" b="0" i="0" u="none" strike="noStrike" kern="0" cap="none" spc="0" normalizeH="0" baseline="0" noProof="0">
              <a:ln>
                <a:noFill/>
              </a:ln>
              <a:gradFill>
                <a:gsLst>
                  <a:gs pos="32000">
                    <a:srgbClr val="4F81BD">
                      <a:lumMod val="45000"/>
                      <a:lumOff val="55000"/>
                    </a:srgbClr>
                  </a:gs>
                  <a:gs pos="50000">
                    <a:srgbClr val="C0504D">
                      <a:lumMod val="40000"/>
                      <a:lumOff val="60000"/>
                    </a:srgbClr>
                  </a:gs>
                  <a:gs pos="74000">
                    <a:srgbClr val="4F81BD">
                      <a:lumMod val="45000"/>
                      <a:lumOff val="55000"/>
                    </a:srgbClr>
                  </a:gs>
                  <a:gs pos="100000">
                    <a:srgbClr val="4F81BD">
                      <a:lumMod val="30000"/>
                      <a:lumOff val="70000"/>
                    </a:srgbClr>
                  </a:gs>
                </a:gsLst>
                <a:lin ang="5400000" scaled="1"/>
              </a:gradFill>
              <a:effectLst/>
              <a:uLnTx/>
              <a:uFillTx/>
              <a:latin typeface="Calibri"/>
              <a:ea typeface="Calibri"/>
              <a:cs typeface="Calibri"/>
            </a:endParaRPr>
          </a:p>
        </p:txBody>
      </p:sp>
      <p:sp>
        <p:nvSpPr>
          <p:cNvPr id="27" name="TextBox 26">
            <a:extLst>
              <a:ext uri="{FF2B5EF4-FFF2-40B4-BE49-F238E27FC236}">
                <a16:creationId xmlns:a16="http://schemas.microsoft.com/office/drawing/2014/main" id="{62B6B3C2-9BAE-0A48-8628-FAC2096A17C9}"/>
              </a:ext>
            </a:extLst>
          </p:cNvPr>
          <p:cNvSpPr txBox="1"/>
          <p:nvPr/>
        </p:nvSpPr>
        <p:spPr>
          <a:xfrm>
            <a:off x="5458593" y="1105178"/>
            <a:ext cx="1975067"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defTabSz="457200" eaLnBrk="1" fontAlgn="auto">
              <a:spcBef>
                <a:spcPts val="0"/>
              </a:spcBef>
              <a:spcAft>
                <a:spcPts val="0"/>
              </a:spcAft>
              <a:defRPr/>
            </a:pPr>
            <a:r>
              <a:rPr lang="en-US" i="1" kern="0">
                <a:solidFill>
                  <a:srgbClr val="C0504D"/>
                </a:solidFill>
                <a:latin typeface="Arial"/>
                <a:cs typeface="Arial"/>
                <a:sym typeface="Calibri"/>
              </a:rPr>
              <a:t>För </a:t>
            </a:r>
            <a:r>
              <a:rPr lang="en-US" i="1" kern="0" err="1">
                <a:solidFill>
                  <a:srgbClr val="C0504D"/>
                </a:solidFill>
                <a:latin typeface="Arial"/>
                <a:cs typeface="Arial"/>
                <a:sym typeface="Calibri"/>
              </a:rPr>
              <a:t>att</a:t>
            </a:r>
            <a:r>
              <a:rPr lang="en-US" i="1" kern="0">
                <a:solidFill>
                  <a:srgbClr val="C0504D"/>
                </a:solidFill>
                <a:latin typeface="Arial"/>
                <a:cs typeface="Arial"/>
                <a:sym typeface="Calibri"/>
              </a:rPr>
              <a:t> </a:t>
            </a:r>
            <a:r>
              <a:rPr lang="en-US" i="1" kern="0" err="1">
                <a:solidFill>
                  <a:srgbClr val="C0504D"/>
                </a:solidFill>
                <a:latin typeface="Arial"/>
                <a:cs typeface="Arial"/>
                <a:sym typeface="Calibri"/>
              </a:rPr>
              <a:t>dämpa</a:t>
            </a:r>
            <a:r>
              <a:rPr lang="en-US" i="1" kern="0">
                <a:solidFill>
                  <a:srgbClr val="C0504D"/>
                </a:solidFill>
                <a:latin typeface="Arial"/>
                <a:cs typeface="Arial"/>
                <a:sym typeface="Calibri"/>
              </a:rPr>
              <a:t> </a:t>
            </a:r>
            <a:r>
              <a:rPr lang="en-US" i="1" kern="0" err="1">
                <a:solidFill>
                  <a:srgbClr val="C0504D"/>
                </a:solidFill>
                <a:latin typeface="Arial"/>
                <a:cs typeface="Arial"/>
                <a:sym typeface="Calibri"/>
              </a:rPr>
              <a:t>känslor</a:t>
            </a:r>
            <a:r>
              <a:rPr lang="en-US" i="1" kern="0">
                <a:solidFill>
                  <a:srgbClr val="C0504D"/>
                </a:solidFill>
                <a:latin typeface="Arial"/>
                <a:cs typeface="Arial"/>
                <a:sym typeface="Calibri"/>
              </a:rPr>
              <a:t> </a:t>
            </a:r>
            <a:r>
              <a:rPr lang="en-US" i="1" kern="0" err="1">
                <a:solidFill>
                  <a:srgbClr val="C0504D"/>
                </a:solidFill>
                <a:latin typeface="Arial"/>
                <a:cs typeface="Arial"/>
                <a:sym typeface="Calibri"/>
              </a:rPr>
              <a:t>som</a:t>
            </a:r>
            <a:r>
              <a:rPr lang="en-US" i="1" kern="0">
                <a:solidFill>
                  <a:srgbClr val="C0504D"/>
                </a:solidFill>
                <a:latin typeface="Arial"/>
                <a:cs typeface="Arial"/>
                <a:sym typeface="Calibri"/>
              </a:rPr>
              <a:t> </a:t>
            </a:r>
            <a:r>
              <a:rPr lang="en-US" i="1" kern="0" err="1">
                <a:solidFill>
                  <a:srgbClr val="C0504D"/>
                </a:solidFill>
                <a:latin typeface="Arial"/>
                <a:cs typeface="Arial"/>
                <a:sym typeface="Calibri"/>
              </a:rPr>
              <a:t>t.ex</a:t>
            </a:r>
            <a:r>
              <a:rPr lang="en-US" i="1" kern="0">
                <a:solidFill>
                  <a:srgbClr val="C0504D"/>
                </a:solidFill>
                <a:latin typeface="Arial"/>
                <a:cs typeface="Arial"/>
                <a:sym typeface="Calibri"/>
              </a:rPr>
              <a:t>. </a:t>
            </a:r>
            <a:r>
              <a:rPr lang="en-US" i="1" kern="0" err="1">
                <a:solidFill>
                  <a:srgbClr val="C0504D"/>
                </a:solidFill>
                <a:latin typeface="Arial"/>
                <a:cs typeface="Arial"/>
                <a:sym typeface="Calibri"/>
              </a:rPr>
              <a:t>ilska</a:t>
            </a:r>
            <a:r>
              <a:rPr lang="en-US" i="1" kern="0">
                <a:solidFill>
                  <a:srgbClr val="C0504D"/>
                </a:solidFill>
                <a:latin typeface="Arial"/>
                <a:cs typeface="Arial"/>
                <a:sym typeface="Calibri"/>
              </a:rPr>
              <a:t>, stress ,</a:t>
            </a:r>
            <a:r>
              <a:rPr lang="en-US" i="1" kern="0" err="1">
                <a:solidFill>
                  <a:srgbClr val="C0504D"/>
                </a:solidFill>
                <a:latin typeface="Arial"/>
                <a:cs typeface="Arial"/>
                <a:sym typeface="Calibri"/>
              </a:rPr>
              <a:t>oro</a:t>
            </a:r>
            <a:r>
              <a:rPr lang="en-US" i="1" kern="0">
                <a:solidFill>
                  <a:srgbClr val="C0504D"/>
                </a:solidFill>
                <a:latin typeface="Arial"/>
                <a:cs typeface="Arial"/>
                <a:sym typeface="Calibri"/>
              </a:rPr>
              <a:t> </a:t>
            </a:r>
            <a:r>
              <a:rPr lang="en-US" i="1" kern="0" err="1">
                <a:solidFill>
                  <a:srgbClr val="C0504D"/>
                </a:solidFill>
                <a:latin typeface="Arial"/>
                <a:cs typeface="Arial"/>
                <a:sym typeface="Calibri"/>
              </a:rPr>
              <a:t>och</a:t>
            </a:r>
            <a:r>
              <a:rPr lang="en-US" i="1" kern="0">
                <a:solidFill>
                  <a:srgbClr val="C0504D"/>
                </a:solidFill>
                <a:latin typeface="Arial"/>
                <a:cs typeface="Arial"/>
                <a:sym typeface="Calibri"/>
              </a:rPr>
              <a:t> depression</a:t>
            </a:r>
            <a:r>
              <a:rPr kumimoji="0" lang="en-US" sz="1800" b="0" i="1" u="none" strike="noStrike" kern="0" cap="none" spc="0" normalizeH="0" baseline="0" noProof="0">
                <a:ln>
                  <a:noFill/>
                </a:ln>
                <a:solidFill>
                  <a:srgbClr val="C0504D"/>
                </a:solidFill>
                <a:effectLst/>
                <a:uLnTx/>
                <a:uFillTx/>
                <a:latin typeface="Arial"/>
                <a:cs typeface="Arial"/>
                <a:sym typeface="Calibri"/>
              </a:rPr>
              <a:t> </a:t>
            </a:r>
            <a:endParaRPr lang="en-US" sz="1800" b="0" i="1" u="none" strike="noStrike" kern="0" cap="none" spc="0" normalizeH="0" baseline="0" noProof="0">
              <a:ln>
                <a:noFill/>
              </a:ln>
              <a:solidFill>
                <a:srgbClr val="C0504D"/>
              </a:solidFill>
              <a:effectLst/>
              <a:uLnTx/>
              <a:uFillTx/>
              <a:latin typeface="Arial"/>
              <a:cs typeface="Arial"/>
            </a:endParaRPr>
          </a:p>
        </p:txBody>
      </p:sp>
      <p:pic>
        <p:nvPicPr>
          <p:cNvPr id="4" name="Picture 22" descr="En bild som visar Grafik, cirkel, svart, skiss&#10;&#10;Automatiskt genererad beskrivning">
            <a:extLst>
              <a:ext uri="{FF2B5EF4-FFF2-40B4-BE49-F238E27FC236}">
                <a16:creationId xmlns:a16="http://schemas.microsoft.com/office/drawing/2014/main" id="{07327024-7F7A-C825-F845-D071EF949FED}"/>
              </a:ext>
            </a:extLst>
          </p:cNvPr>
          <p:cNvPicPr>
            <a:picLocks noChangeAspect="1"/>
          </p:cNvPicPr>
          <p:nvPr/>
        </p:nvPicPr>
        <p:blipFill>
          <a:blip r:embed="rId4"/>
          <a:stretch>
            <a:fillRect/>
          </a:stretch>
        </p:blipFill>
        <p:spPr>
          <a:xfrm rot="10303559">
            <a:off x="3227668" y="2514703"/>
            <a:ext cx="3082865" cy="2419619"/>
          </a:xfrm>
          <a:prstGeom prst="rect">
            <a:avLst/>
          </a:prstGeom>
        </p:spPr>
      </p:pic>
    </p:spTree>
    <p:extLst>
      <p:ext uri="{BB962C8B-B14F-4D97-AF65-F5344CB8AC3E}">
        <p14:creationId xmlns:p14="http://schemas.microsoft.com/office/powerpoint/2010/main" val="327166915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fade">
                                      <p:cBhvr>
                                        <p:cTn id="38" dur="5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par>
                          <p:cTn id="43" fill="hold">
                            <p:stCondLst>
                              <p:cond delay="0"/>
                            </p:stCondLst>
                            <p:childTnLst>
                              <p:par>
                                <p:cTn id="44" presetID="10" presetClass="entr" presetSubtype="0" fill="hold" grpId="0" nodeType="after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par>
                          <p:cTn id="61" fill="hold">
                            <p:stCondLst>
                              <p:cond delay="500"/>
                            </p:stCondLst>
                            <p:childTnLst>
                              <p:par>
                                <p:cTn id="62" presetID="10" presetClass="entr" presetSubtype="0" fill="hold" nodeType="after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Effect transition="in" filter="fade">
                                      <p:cBhvr>
                                        <p:cTn id="64" dur="500"/>
                                        <p:tgtEl>
                                          <p:spTgt spid="18">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fade">
                                      <p:cBhvr>
                                        <p:cTn id="69" dur="500"/>
                                        <p:tgtEl>
                                          <p:spTgt spid="11"/>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4"/>
                                        </p:tgtEl>
                                        <p:attrNameLst>
                                          <p:attrName>style.visibility</p:attrName>
                                        </p:attrNameLst>
                                      </p:cBhvr>
                                      <p:to>
                                        <p:strVal val="visible"/>
                                      </p:to>
                                    </p:set>
                                    <p:animEffect transition="in" filter="fade">
                                      <p:cBhvr>
                                        <p:cTn id="77" dur="500"/>
                                        <p:tgtEl>
                                          <p:spTgt spid="4"/>
                                        </p:tgtEl>
                                      </p:cBhvr>
                                    </p:animEffect>
                                  </p:childTnLst>
                                </p:cTn>
                              </p:par>
                            </p:childTnLst>
                          </p:cTn>
                        </p:par>
                        <p:par>
                          <p:cTn id="78" fill="hold">
                            <p:stCondLst>
                              <p:cond delay="500"/>
                            </p:stCondLst>
                            <p:childTnLst>
                              <p:par>
                                <p:cTn id="79" presetID="10" presetClass="entr" presetSubtype="0" fill="hold" grpId="0"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fade">
                                      <p:cBhvr>
                                        <p:cTn id="8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10" grpId="0"/>
      <p:bldP spid="17" grpId="0"/>
      <p:bldP spid="20" grpId="0"/>
      <p:bldP spid="21" grpId="0"/>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he Science">
            <a:extLst>
              <a:ext uri="{FF2B5EF4-FFF2-40B4-BE49-F238E27FC236}">
                <a16:creationId xmlns:a16="http://schemas.microsoft.com/office/drawing/2014/main" id="{C18728ED-9FC0-0A44-8D9C-F4175DC05F52}"/>
              </a:ext>
            </a:extLst>
          </p:cNvPr>
          <p:cNvSpPr txBox="1">
            <a:spLocks noGrp="1"/>
          </p:cNvSpPr>
          <p:nvPr>
            <p:ph type="title"/>
          </p:nvPr>
        </p:nvSpPr>
        <p:spPr>
          <a:xfrm>
            <a:off x="479190" y="93502"/>
            <a:ext cx="10538721" cy="719999"/>
          </a:xfrm>
        </p:spPr>
        <p:txBody>
          <a:bodyPr vert="horz" wrap="square" lIns="91440" tIns="45720" rIns="91440" bIns="45720" numCol="1" anchor="ctr" anchorCtr="0" compatLnSpc="1">
            <a:prstTxWarp prst="textNoShape">
              <a:avLst/>
            </a:prstTxWarp>
            <a:normAutofit/>
          </a:bodyPr>
          <a:lstStyle/>
          <a:p>
            <a:r>
              <a:rPr lang="sv-SE" b="1" kern="1200">
                <a:latin typeface="+mj-lt"/>
                <a:ea typeface="ＭＳ Ｐゴシック"/>
              </a:rPr>
              <a:t>Hur många unga har </a:t>
            </a:r>
            <a:r>
              <a:rPr lang="sv-SE">
                <a:ea typeface="ＭＳ Ｐゴシック"/>
              </a:rPr>
              <a:t>använt cannabis? </a:t>
            </a:r>
            <a:endParaRPr lang="sv-SE" b="1" kern="1200">
              <a:latin typeface="+mj-lt"/>
              <a:ea typeface="ＭＳ Ｐゴシック"/>
            </a:endParaRPr>
          </a:p>
        </p:txBody>
      </p:sp>
      <p:sp>
        <p:nvSpPr>
          <p:cNvPr id="2" name="textruta 9">
            <a:extLst>
              <a:ext uri="{FF2B5EF4-FFF2-40B4-BE49-F238E27FC236}">
                <a16:creationId xmlns:a16="http://schemas.microsoft.com/office/drawing/2014/main" id="{A596759C-A7C6-A89F-5684-02278265CD90}"/>
              </a:ext>
            </a:extLst>
          </p:cNvPr>
          <p:cNvSpPr txBox="1"/>
          <p:nvPr/>
        </p:nvSpPr>
        <p:spPr bwMode="auto">
          <a:xfrm>
            <a:off x="944995" y="5880684"/>
            <a:ext cx="9601844" cy="469592"/>
          </a:xfrm>
          <a:prstGeom prst="rect">
            <a:avLst/>
          </a:prstGeom>
          <a:noFill/>
          <a:ln>
            <a:noFill/>
          </a:ln>
        </p:spPr>
        <p:txBody>
          <a:bodyPr vert="horz" wrap="square" lIns="91440" tIns="45720" rIns="91440" bIns="45720" numCol="1" rtlCol="0" anchor="ctr" anchorCtr="0" compatLnSpc="1">
            <a:prstTxWarp prst="textNoShape">
              <a:avLst/>
            </a:prstTxWarp>
            <a:normAutofit/>
          </a:bodyPr>
          <a:ls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585">
              <a:spcBef>
                <a:spcPct val="20000"/>
              </a:spcBef>
            </a:pPr>
            <a:r>
              <a:rPr lang="sv-SE" sz="1000">
                <a:solidFill>
                  <a:srgbClr val="000000"/>
                </a:solidFill>
                <a:ea typeface="+mn-lt"/>
                <a:cs typeface="+mn-lt"/>
              </a:rPr>
              <a:t>Sundin E. Användning </a:t>
            </a:r>
            <a:r>
              <a:rPr lang="sv-SE" sz="1000" b="0" kern="1200">
                <a:solidFill>
                  <a:srgbClr val="000000"/>
                </a:solidFill>
                <a:ea typeface="+mn-lt"/>
                <a:cs typeface="+mn-lt"/>
              </a:rPr>
              <a:t>och </a:t>
            </a:r>
            <a:r>
              <a:rPr lang="sv-SE" sz="1000">
                <a:solidFill>
                  <a:srgbClr val="000000"/>
                </a:solidFill>
                <a:ea typeface="+mn-lt"/>
                <a:cs typeface="+mn-lt"/>
              </a:rPr>
              <a:t>beroendeproblem </a:t>
            </a:r>
            <a:r>
              <a:rPr lang="sv-SE" sz="1000" b="0" kern="1200">
                <a:solidFill>
                  <a:srgbClr val="000000"/>
                </a:solidFill>
                <a:ea typeface="+mn-lt"/>
                <a:cs typeface="+mn-lt"/>
              </a:rPr>
              <a:t>av alkohol, narkotika</a:t>
            </a:r>
            <a:r>
              <a:rPr lang="sv-SE" sz="1000">
                <a:solidFill>
                  <a:srgbClr val="000000"/>
                </a:solidFill>
                <a:ea typeface="+mn-lt"/>
                <a:cs typeface="+mn-lt"/>
              </a:rPr>
              <a:t> och tobak [</a:t>
            </a:r>
            <a:r>
              <a:rPr lang="sv-SE" sz="1000" err="1">
                <a:solidFill>
                  <a:srgbClr val="000000"/>
                </a:solidFill>
                <a:ea typeface="+mn-lt"/>
                <a:cs typeface="+mn-lt"/>
              </a:rPr>
              <a:t>Use</a:t>
            </a:r>
            <a:r>
              <a:rPr lang="sv-SE" sz="1000">
                <a:solidFill>
                  <a:srgbClr val="000000"/>
                </a:solidFill>
                <a:ea typeface="+mn-lt"/>
                <a:cs typeface="+mn-lt"/>
              </a:rPr>
              <a:t> and </a:t>
            </a:r>
            <a:r>
              <a:rPr lang="sv-SE" sz="1000" err="1">
                <a:solidFill>
                  <a:srgbClr val="000000"/>
                </a:solidFill>
                <a:ea typeface="+mn-lt"/>
                <a:cs typeface="+mn-lt"/>
              </a:rPr>
              <a:t>addiction</a:t>
            </a:r>
            <a:r>
              <a:rPr lang="sv-SE" sz="1000">
                <a:solidFill>
                  <a:srgbClr val="000000"/>
                </a:solidFill>
                <a:ea typeface="+mn-lt"/>
                <a:cs typeface="+mn-lt"/>
              </a:rPr>
              <a:t> problems </a:t>
            </a:r>
            <a:r>
              <a:rPr lang="sv-SE" sz="1000" err="1">
                <a:solidFill>
                  <a:srgbClr val="000000"/>
                </a:solidFill>
                <a:ea typeface="+mn-lt"/>
                <a:cs typeface="+mn-lt"/>
              </a:rPr>
              <a:t>of</a:t>
            </a:r>
            <a:r>
              <a:rPr lang="sv-SE" sz="1000">
                <a:solidFill>
                  <a:srgbClr val="000000"/>
                </a:solidFill>
                <a:ea typeface="+mn-lt"/>
                <a:cs typeface="+mn-lt"/>
              </a:rPr>
              <a:t> </a:t>
            </a:r>
            <a:r>
              <a:rPr lang="sv-SE" sz="1000" err="1">
                <a:solidFill>
                  <a:srgbClr val="000000"/>
                </a:solidFill>
                <a:ea typeface="+mn-lt"/>
                <a:cs typeface="+mn-lt"/>
              </a:rPr>
              <a:t>alcohol</a:t>
            </a:r>
            <a:r>
              <a:rPr lang="sv-SE" sz="1000" b="0" kern="1200">
                <a:solidFill>
                  <a:srgbClr val="000000"/>
                </a:solidFill>
                <a:ea typeface="+mn-lt"/>
                <a:cs typeface="+mn-lt"/>
              </a:rPr>
              <a:t>, </a:t>
            </a:r>
            <a:r>
              <a:rPr lang="sv-SE" sz="1000" err="1">
                <a:solidFill>
                  <a:srgbClr val="000000"/>
                </a:solidFill>
                <a:ea typeface="+mn-lt"/>
                <a:cs typeface="+mn-lt"/>
              </a:rPr>
              <a:t>drugs</a:t>
            </a:r>
            <a:r>
              <a:rPr lang="sv-SE" sz="1000">
                <a:solidFill>
                  <a:srgbClr val="000000"/>
                </a:solidFill>
                <a:ea typeface="+mn-lt"/>
                <a:cs typeface="+mn-lt"/>
              </a:rPr>
              <a:t> and </a:t>
            </a:r>
            <a:r>
              <a:rPr lang="sv-SE" sz="1000" err="1">
                <a:solidFill>
                  <a:srgbClr val="000000"/>
                </a:solidFill>
                <a:ea typeface="+mn-lt"/>
                <a:cs typeface="+mn-lt"/>
              </a:rPr>
              <a:t>tobacco</a:t>
            </a:r>
            <a:r>
              <a:rPr lang="sv-SE" sz="1000">
                <a:solidFill>
                  <a:srgbClr val="000000"/>
                </a:solidFill>
                <a:ea typeface="+mn-lt"/>
                <a:cs typeface="+mn-lt"/>
              </a:rPr>
              <a:t>]. Rapport no. 209. Stockholm</a:t>
            </a:r>
            <a:r>
              <a:rPr lang="sv-SE" sz="1000" b="0" kern="1200">
                <a:solidFill>
                  <a:srgbClr val="000000"/>
                </a:solidFill>
                <a:ea typeface="+mn-lt"/>
                <a:cs typeface="+mn-lt"/>
              </a:rPr>
              <a:t>, </a:t>
            </a:r>
            <a:r>
              <a:rPr lang="sv-SE" sz="1000">
                <a:solidFill>
                  <a:srgbClr val="000000"/>
                </a:solidFill>
                <a:ea typeface="+mn-lt"/>
                <a:cs typeface="+mn-lt"/>
              </a:rPr>
              <a:t>Sweden: Centralförbundet för alkohol- </a:t>
            </a:r>
            <a:r>
              <a:rPr lang="sv-SE" sz="1000" b="0" kern="1200">
                <a:solidFill>
                  <a:srgbClr val="000000"/>
                </a:solidFill>
                <a:ea typeface="+mn-lt"/>
                <a:cs typeface="+mn-lt"/>
              </a:rPr>
              <a:t>och </a:t>
            </a:r>
            <a:r>
              <a:rPr lang="sv-SE" sz="1000">
                <a:solidFill>
                  <a:srgbClr val="000000"/>
                </a:solidFill>
                <a:ea typeface="+mn-lt"/>
                <a:cs typeface="+mn-lt"/>
              </a:rPr>
              <a:t>narkotikaupplysning (CAN); </a:t>
            </a:r>
            <a:r>
              <a:rPr lang="sv-SE" sz="1000" b="0" kern="1200">
                <a:solidFill>
                  <a:srgbClr val="000000"/>
                </a:solidFill>
                <a:ea typeface="+mn-lt"/>
                <a:cs typeface="+mn-lt"/>
              </a:rPr>
              <a:t>CAN </a:t>
            </a:r>
            <a:r>
              <a:rPr lang="sv-SE" sz="1000">
                <a:solidFill>
                  <a:srgbClr val="000000"/>
                </a:solidFill>
                <a:ea typeface="+mn-lt"/>
                <a:cs typeface="+mn-lt"/>
              </a:rPr>
              <a:t>Rapp; 2022</a:t>
            </a:r>
            <a:r>
              <a:rPr lang="sv-SE" sz="1000" b="0" kern="1200">
                <a:solidFill>
                  <a:srgbClr val="000000"/>
                </a:solidFill>
                <a:ea typeface="+mn-lt"/>
                <a:cs typeface="+mn-lt"/>
              </a:rPr>
              <a:t>. </a:t>
            </a:r>
            <a:r>
              <a:rPr lang="sv-SE" sz="1000">
                <a:solidFill>
                  <a:srgbClr val="000000"/>
                </a:solidFill>
                <a:ea typeface="+mn-lt"/>
                <a:cs typeface="+mn-lt"/>
              </a:rPr>
              <a:t>p</a:t>
            </a:r>
            <a:r>
              <a:rPr lang="sv-SE" sz="1000" b="0" kern="1200">
                <a:solidFill>
                  <a:srgbClr val="000000"/>
                </a:solidFill>
                <a:ea typeface="+mn-lt"/>
                <a:cs typeface="+mn-lt"/>
              </a:rPr>
              <a:t>.</a:t>
            </a:r>
            <a:r>
              <a:rPr lang="sv-SE" sz="1000">
                <a:solidFill>
                  <a:srgbClr val="000000"/>
                </a:solidFill>
                <a:ea typeface="+mn-lt"/>
                <a:cs typeface="+mn-lt"/>
              </a:rPr>
              <a:t> 1– 80</a:t>
            </a:r>
            <a:r>
              <a:rPr lang="sv-SE" sz="1000" b="0" kern="1200">
                <a:solidFill>
                  <a:srgbClr val="000000"/>
                </a:solidFill>
                <a:ea typeface="+mn-lt"/>
                <a:cs typeface="+mn-lt"/>
              </a:rPr>
              <a:t>.</a:t>
            </a:r>
            <a:endParaRPr lang="sv-SE">
              <a:ea typeface="+mn-lt"/>
              <a:cs typeface="+mn-lt"/>
            </a:endParaRPr>
          </a:p>
        </p:txBody>
      </p:sp>
      <p:pic>
        <p:nvPicPr>
          <p:cNvPr id="5" name="Bildobjekt 4" descr="En bild som visar text, skärmbild, Teckensnitt, nummer&#10;&#10;Automatiskt genererad beskrivning">
            <a:extLst>
              <a:ext uri="{FF2B5EF4-FFF2-40B4-BE49-F238E27FC236}">
                <a16:creationId xmlns:a16="http://schemas.microsoft.com/office/drawing/2014/main" id="{CA7922F2-905A-4619-E19F-1739714E7105}"/>
              </a:ext>
            </a:extLst>
          </p:cNvPr>
          <p:cNvPicPr>
            <a:picLocks noChangeAspect="1"/>
          </p:cNvPicPr>
          <p:nvPr/>
        </p:nvPicPr>
        <p:blipFill>
          <a:blip r:embed="rId3"/>
          <a:stretch>
            <a:fillRect/>
          </a:stretch>
        </p:blipFill>
        <p:spPr>
          <a:xfrm>
            <a:off x="481256" y="1548378"/>
            <a:ext cx="10557897" cy="3464194"/>
          </a:xfrm>
          <a:prstGeom prst="rect">
            <a:avLst/>
          </a:prstGeom>
        </p:spPr>
      </p:pic>
    </p:spTree>
    <p:extLst>
      <p:ext uri="{BB962C8B-B14F-4D97-AF65-F5344CB8AC3E}">
        <p14:creationId xmlns:p14="http://schemas.microsoft.com/office/powerpoint/2010/main" val="1073273052"/>
      </p:ext>
    </p:extLst>
  </p:cSld>
  <p:clrMapOvr>
    <a:masterClrMapping/>
  </p:clrMapOvr>
</p:sld>
</file>

<file path=ppt/theme/theme1.xml><?xml version="1.0" encoding="utf-8"?>
<a:theme xmlns:a="http://schemas.openxmlformats.org/drawingml/2006/main" name="Presentationsmall140611">
  <a:themeElements>
    <a:clrScheme name="Örebro kommun bas">
      <a:dk1>
        <a:sysClr val="windowText" lastClr="000000"/>
      </a:dk1>
      <a:lt1>
        <a:sysClr val="window" lastClr="FFFFFF"/>
      </a:lt1>
      <a:dk2>
        <a:srgbClr val="817370"/>
      </a:dk2>
      <a:lt2>
        <a:srgbClr val="ECEBE6"/>
      </a:lt2>
      <a:accent1>
        <a:srgbClr val="D63823"/>
      </a:accent1>
      <a:accent2>
        <a:srgbClr val="A95D89"/>
      </a:accent2>
      <a:accent3>
        <a:srgbClr val="0081A2"/>
      </a:accent3>
      <a:accent4>
        <a:srgbClr val="55830E"/>
      </a:accent4>
      <a:accent5>
        <a:srgbClr val="DB7E02"/>
      </a:accent5>
      <a:accent6>
        <a:srgbClr val="9AC877"/>
      </a:accent6>
      <a:hlink>
        <a:srgbClr val="0081A2"/>
      </a:hlink>
      <a:folHlink>
        <a:srgbClr val="A95D89"/>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3FC8988-52C1-412A-A061-9D7A9709162A}" vid="{0007CE76-22F7-4BF2-9E69-284DDF76D29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8541AF438B51B840BDE883DD734A9A88" ma:contentTypeVersion="4" ma:contentTypeDescription="Skapa ett nytt dokument." ma:contentTypeScope="" ma:versionID="5048cc187e7fd6460401adb22135cd65">
  <xsd:schema xmlns:xsd="http://www.w3.org/2001/XMLSchema" xmlns:xs="http://www.w3.org/2001/XMLSchema" xmlns:p="http://schemas.microsoft.com/office/2006/metadata/properties" xmlns:ns2="85dc1736-0be3-495d-8ae0-31b87e0e3fe9" targetNamespace="http://schemas.microsoft.com/office/2006/metadata/properties" ma:root="true" ma:fieldsID="7baeb258aa0ecaeb0ed760ec99fd9142" ns2:_="">
    <xsd:import namespace="85dc1736-0be3-495d-8ae0-31b87e0e3f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dc1736-0be3-495d-8ae0-31b87e0e3f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D58D9E-3C1E-4D57-A9F5-A343270F0E03}">
  <ds:schemaRefs>
    <ds:schemaRef ds:uri="http://schemas.microsoft.com/office/2006/documentManagement/types"/>
    <ds:schemaRef ds:uri="http://purl.org/dc/terms/"/>
    <ds:schemaRef ds:uri="http://purl.org/dc/elements/1.1/"/>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85dc1736-0be3-495d-8ae0-31b87e0e3fe9"/>
    <ds:schemaRef ds:uri="http://purl.org/dc/dcmitype/"/>
  </ds:schemaRefs>
</ds:datastoreItem>
</file>

<file path=customXml/itemProps2.xml><?xml version="1.0" encoding="utf-8"?>
<ds:datastoreItem xmlns:ds="http://schemas.openxmlformats.org/officeDocument/2006/customXml" ds:itemID="{E9CDA36A-1CDF-4FD4-AE0E-6843F993B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dc1736-0be3-495d-8ae0-31b87e0e3f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D6EC0B-1DDA-4863-B1A8-62AEF6BD74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Powerpointmall med siluett_lila bård</Template>
  <TotalTime>35</TotalTime>
  <Words>4174</Words>
  <Application>Microsoft Office PowerPoint</Application>
  <PresentationFormat>Bredbild</PresentationFormat>
  <Paragraphs>373</Paragraphs>
  <Slides>25</Slides>
  <Notes>24</Notes>
  <HiddenSlides>0</HiddenSlides>
  <MMClips>1</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25</vt:i4>
      </vt:variant>
    </vt:vector>
  </HeadingPairs>
  <TitlesOfParts>
    <vt:vector size="35" baseType="lpstr">
      <vt:lpstr>ＭＳ Ｐゴシック</vt:lpstr>
      <vt:lpstr>Aptos</vt:lpstr>
      <vt:lpstr>Arial</vt:lpstr>
      <vt:lpstr>Arial,Sans-Serif</vt:lpstr>
      <vt:lpstr>Calibri</vt:lpstr>
      <vt:lpstr>Century Gothic</vt:lpstr>
      <vt:lpstr>Helvetica Neue</vt:lpstr>
      <vt:lpstr>Lucida Grande</vt:lpstr>
      <vt:lpstr>Wingdings</vt:lpstr>
      <vt:lpstr>Presentationsmall140611</vt:lpstr>
      <vt:lpstr>Cannabis på schemat - Steg 1</vt:lpstr>
      <vt:lpstr>Syfte</vt:lpstr>
      <vt:lpstr>PowerPoint-presentation</vt:lpstr>
      <vt:lpstr>Diskutera</vt:lpstr>
      <vt:lpstr>Vad är cannabis?</vt:lpstr>
      <vt:lpstr>Vad är cannabis?</vt:lpstr>
      <vt:lpstr>PowerPoint-presentation</vt:lpstr>
      <vt:lpstr>Några anledningar kan vara...</vt:lpstr>
      <vt:lpstr>Hur många unga har använt cannabis? </vt:lpstr>
      <vt:lpstr>Varför använder ungdomar INTE cannabis?</vt:lpstr>
      <vt:lpstr>Fakta eller åsikt, fem påståenden- ta ställning</vt:lpstr>
      <vt:lpstr>Cannabis är bra för inlärningen</vt:lpstr>
      <vt:lpstr>2. Man kan inte dö av cannabis</vt:lpstr>
      <vt:lpstr>3. Cannabis kan vara beroendeframkallande</vt:lpstr>
      <vt:lpstr>4. Alkohol är värre än cannabis</vt:lpstr>
      <vt:lpstr>5. Cannabis är ett läkemedel</vt:lpstr>
      <vt:lpstr>PowerPoint-presentation</vt:lpstr>
      <vt:lpstr>Kortsiktiga effekter</vt:lpstr>
      <vt:lpstr>Långsiktiga effekter </vt:lpstr>
      <vt:lpstr>Drogberoende – belöningssystemet</vt:lpstr>
      <vt:lpstr>Beroende</vt:lpstr>
      <vt:lpstr>Tonårshjärnan vs. vuxenhjärnan</vt:lpstr>
      <vt:lpstr>Cannabis – mycket vi inte vet</vt:lpstr>
      <vt:lpstr>Diskutera anteckningsfrågorna</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Gabriella Lundvall</dc:creator>
  <cp:lastModifiedBy>Sofie Norelius</cp:lastModifiedBy>
  <cp:revision>5</cp:revision>
  <dcterms:created xsi:type="dcterms:W3CDTF">2024-10-28T08:06:39Z</dcterms:created>
  <dcterms:modified xsi:type="dcterms:W3CDTF">2026-03-20T14:05:45Z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0x0101008541AF438B51B840BDE883DD734A9A88</vt:lpwstr>
  </property>
  <property fmtid="{D5CDD505-2E9C-101B-9397-08002B2CF9AE}" pid="3" name="ComplianceAssetId">
    <vt:lpwstr/>
  </property>
  <property fmtid="{D5CDD505-2E9C-101B-9397-08002B2CF9AE}" pid="4" name="_ExtendedDescription">
    <vt:lpwstr/>
  </property>
  <property fmtid="{D5CDD505-2E9C-101B-9397-08002B2CF9AE}" pid="5" name="_activity">
    <vt:lpwstr>{"FileActivityType":"9","FileActivityTimeStamp":"2024-12-05T07:45:10.780Z","FileActivityUsersOnPage":[{"DisplayName":"Gabriella Lundvall","Id":"gabriella.lundvall@orebro.se"},{"DisplayName":"Sara Malmlöv","Id":"sara.malmlov@orebro.se"}],"FileActivityNavigationId":null}</vt:lpwstr>
  </property>
  <property fmtid="{D5CDD505-2E9C-101B-9397-08002B2CF9AE}" pid="6" name="TriggerFlowInfo">
    <vt:lpwstr/>
  </property>
</Properties>
</file>